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8" r:id="rId2"/>
  </p:sldMasterIdLst>
  <p:sldIdLst>
    <p:sldId id="256" r:id="rId3"/>
    <p:sldId id="257" r:id="rId4"/>
    <p:sldId id="271" r:id="rId5"/>
    <p:sldId id="258" r:id="rId6"/>
    <p:sldId id="272" r:id="rId7"/>
    <p:sldId id="259" r:id="rId8"/>
    <p:sldId id="274" r:id="rId9"/>
    <p:sldId id="275" r:id="rId10"/>
    <p:sldId id="273" r:id="rId11"/>
    <p:sldId id="260" r:id="rId12"/>
    <p:sldId id="267" r:id="rId13"/>
    <p:sldId id="261" r:id="rId14"/>
    <p:sldId id="266" r:id="rId15"/>
    <p:sldId id="262" r:id="rId16"/>
    <p:sldId id="268" r:id="rId17"/>
    <p:sldId id="263" r:id="rId18"/>
    <p:sldId id="264" r:id="rId19"/>
    <p:sldId id="265" r:id="rId20"/>
    <p:sldId id="269"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301"/>
    <p:restoredTop sz="96327"/>
  </p:normalViewPr>
  <p:slideViewPr>
    <p:cSldViewPr snapToGrid="0" snapToObjects="1">
      <p:cViewPr varScale="1">
        <p:scale>
          <a:sx n="73" d="100"/>
          <a:sy n="73" d="100"/>
        </p:scale>
        <p:origin x="200"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8E0E43-FD45-44F2-B3AD-3FD811A51E1D}"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5A0694E5-2E0B-4D2F-899C-1D44079DAED0}">
      <dgm:prSet/>
      <dgm:spPr/>
      <dgm:t>
        <a:bodyPr/>
        <a:lstStyle/>
        <a:p>
          <a:r>
            <a:rPr lang="en-US"/>
            <a:t>Step 1</a:t>
          </a:r>
        </a:p>
      </dgm:t>
    </dgm:pt>
    <dgm:pt modelId="{3DFE0974-3778-45FA-AF86-26226111711D}" type="parTrans" cxnId="{AF365066-FFE9-43D5-A0F7-9284F2A8C7BE}">
      <dgm:prSet/>
      <dgm:spPr/>
      <dgm:t>
        <a:bodyPr/>
        <a:lstStyle/>
        <a:p>
          <a:endParaRPr lang="en-US"/>
        </a:p>
      </dgm:t>
    </dgm:pt>
    <dgm:pt modelId="{2AD9DC62-3294-4F73-A080-BA61969CB301}" type="sibTrans" cxnId="{AF365066-FFE9-43D5-A0F7-9284F2A8C7BE}">
      <dgm:prSet/>
      <dgm:spPr/>
      <dgm:t>
        <a:bodyPr/>
        <a:lstStyle/>
        <a:p>
          <a:endParaRPr lang="en-US"/>
        </a:p>
      </dgm:t>
    </dgm:pt>
    <dgm:pt modelId="{00D3D8D0-1AEF-46BB-9D2E-17ABDE3627C8}">
      <dgm:prSet/>
      <dgm:spPr/>
      <dgm:t>
        <a:bodyPr/>
        <a:lstStyle/>
        <a:p>
          <a:r>
            <a:rPr lang="en-US"/>
            <a:t>Design of the Metalens.</a:t>
          </a:r>
        </a:p>
      </dgm:t>
    </dgm:pt>
    <dgm:pt modelId="{36B190B3-2AD1-4DDA-8237-5F4EC057C6C2}" type="parTrans" cxnId="{0C109C4E-2F2F-4793-BE62-858F6086D66B}">
      <dgm:prSet/>
      <dgm:spPr/>
      <dgm:t>
        <a:bodyPr/>
        <a:lstStyle/>
        <a:p>
          <a:endParaRPr lang="en-US"/>
        </a:p>
      </dgm:t>
    </dgm:pt>
    <dgm:pt modelId="{C3FA06C4-FC78-4D0D-8E25-B1C466B9A8E7}" type="sibTrans" cxnId="{0C109C4E-2F2F-4793-BE62-858F6086D66B}">
      <dgm:prSet/>
      <dgm:spPr/>
      <dgm:t>
        <a:bodyPr/>
        <a:lstStyle/>
        <a:p>
          <a:endParaRPr lang="en-US"/>
        </a:p>
      </dgm:t>
    </dgm:pt>
    <dgm:pt modelId="{9930C45E-4777-4552-BDCB-991CE5CB3FC5}">
      <dgm:prSet/>
      <dgm:spPr/>
      <dgm:t>
        <a:bodyPr/>
        <a:lstStyle/>
        <a:p>
          <a:r>
            <a:rPr lang="en-US"/>
            <a:t>Step 2</a:t>
          </a:r>
        </a:p>
      </dgm:t>
    </dgm:pt>
    <dgm:pt modelId="{B6F03C06-AC09-4B28-8E0E-5929A437CE03}" type="parTrans" cxnId="{7C60D63C-BA5E-4C59-8250-BBB38A3109C3}">
      <dgm:prSet/>
      <dgm:spPr/>
      <dgm:t>
        <a:bodyPr/>
        <a:lstStyle/>
        <a:p>
          <a:endParaRPr lang="en-US"/>
        </a:p>
      </dgm:t>
    </dgm:pt>
    <dgm:pt modelId="{33A1E013-FD7A-471D-BFDF-60A2623253D1}" type="sibTrans" cxnId="{7C60D63C-BA5E-4C59-8250-BBB38A3109C3}">
      <dgm:prSet/>
      <dgm:spPr/>
      <dgm:t>
        <a:bodyPr/>
        <a:lstStyle/>
        <a:p>
          <a:endParaRPr lang="en-US"/>
        </a:p>
      </dgm:t>
    </dgm:pt>
    <dgm:pt modelId="{B49E3A26-7A6E-49DE-9AFF-567EE94B6204}">
      <dgm:prSet/>
      <dgm:spPr/>
      <dgm:t>
        <a:bodyPr/>
        <a:lstStyle/>
        <a:p>
          <a:r>
            <a:rPr lang="en-US" dirty="0"/>
            <a:t>300 nm of Antimony </a:t>
          </a:r>
          <a:r>
            <a:rPr lang="en-US" dirty="0" err="1"/>
            <a:t>Triserenide</a:t>
          </a:r>
          <a:r>
            <a:rPr lang="en-US" dirty="0"/>
            <a:t> [Sb2Se3], PCM is deposited on the sample consisting of 200nm of Indium Tin Oxide [ ITO ].</a:t>
          </a:r>
        </a:p>
      </dgm:t>
    </dgm:pt>
    <dgm:pt modelId="{EEFCAD87-17DD-462E-91BA-A6C4BAD26CC8}" type="parTrans" cxnId="{90562055-C3CD-45AF-8267-2E505D7621FC}">
      <dgm:prSet/>
      <dgm:spPr/>
      <dgm:t>
        <a:bodyPr/>
        <a:lstStyle/>
        <a:p>
          <a:endParaRPr lang="en-US"/>
        </a:p>
      </dgm:t>
    </dgm:pt>
    <dgm:pt modelId="{3359C109-F38A-4D01-8182-05D94CFDD622}" type="sibTrans" cxnId="{90562055-C3CD-45AF-8267-2E505D7621FC}">
      <dgm:prSet/>
      <dgm:spPr/>
      <dgm:t>
        <a:bodyPr/>
        <a:lstStyle/>
        <a:p>
          <a:endParaRPr lang="en-US"/>
        </a:p>
      </dgm:t>
    </dgm:pt>
    <dgm:pt modelId="{AD038BD4-6B76-4EED-B74A-0DD7EEA3E0BF}">
      <dgm:prSet/>
      <dgm:spPr/>
      <dgm:t>
        <a:bodyPr/>
        <a:lstStyle/>
        <a:p>
          <a:r>
            <a:rPr lang="en-US"/>
            <a:t>Step 3</a:t>
          </a:r>
        </a:p>
      </dgm:t>
    </dgm:pt>
    <dgm:pt modelId="{BF1BC157-6BE9-4F00-A84B-5AB24A7ABD54}" type="parTrans" cxnId="{ACA7D0CC-9F07-4102-9787-9E071CE12201}">
      <dgm:prSet/>
      <dgm:spPr/>
      <dgm:t>
        <a:bodyPr/>
        <a:lstStyle/>
        <a:p>
          <a:endParaRPr lang="en-US"/>
        </a:p>
      </dgm:t>
    </dgm:pt>
    <dgm:pt modelId="{64B9D394-4D27-4F96-86FA-29A22C3833EF}" type="sibTrans" cxnId="{ACA7D0CC-9F07-4102-9787-9E071CE12201}">
      <dgm:prSet/>
      <dgm:spPr/>
      <dgm:t>
        <a:bodyPr/>
        <a:lstStyle/>
        <a:p>
          <a:endParaRPr lang="en-US"/>
        </a:p>
      </dgm:t>
    </dgm:pt>
    <dgm:pt modelId="{BEF82E87-D7D5-4183-9B65-2DA0B4BE514B}">
      <dgm:prSet/>
      <dgm:spPr/>
      <dgm:t>
        <a:bodyPr/>
        <a:lstStyle/>
        <a:p>
          <a:r>
            <a:rPr lang="en-US"/>
            <a:t>Pre-cleaned with Acetone, followed by IPA, and dried the sample using the nitrogen gun.</a:t>
          </a:r>
        </a:p>
      </dgm:t>
    </dgm:pt>
    <dgm:pt modelId="{8A9539FF-941C-484D-952F-469287C7884F}" type="parTrans" cxnId="{1BFDA1AE-21F9-4014-B615-BABC3C890691}">
      <dgm:prSet/>
      <dgm:spPr/>
      <dgm:t>
        <a:bodyPr/>
        <a:lstStyle/>
        <a:p>
          <a:endParaRPr lang="en-US"/>
        </a:p>
      </dgm:t>
    </dgm:pt>
    <dgm:pt modelId="{89AA7CB3-19B3-4150-B3AE-920A5BDE5CCA}" type="sibTrans" cxnId="{1BFDA1AE-21F9-4014-B615-BABC3C890691}">
      <dgm:prSet/>
      <dgm:spPr/>
      <dgm:t>
        <a:bodyPr/>
        <a:lstStyle/>
        <a:p>
          <a:endParaRPr lang="en-US"/>
        </a:p>
      </dgm:t>
    </dgm:pt>
    <dgm:pt modelId="{5CFD00B4-3907-4126-8898-5C99FECE63D7}">
      <dgm:prSet/>
      <dgm:spPr/>
      <dgm:t>
        <a:bodyPr/>
        <a:lstStyle/>
        <a:p>
          <a:r>
            <a:rPr lang="en-US"/>
            <a:t>Step 4</a:t>
          </a:r>
        </a:p>
      </dgm:t>
    </dgm:pt>
    <dgm:pt modelId="{642EDEC9-AF57-4B70-9099-DD93992C0E7E}" type="parTrans" cxnId="{4C46844F-DAF0-4792-891B-38ADFC7CCD6F}">
      <dgm:prSet/>
      <dgm:spPr/>
      <dgm:t>
        <a:bodyPr/>
        <a:lstStyle/>
        <a:p>
          <a:endParaRPr lang="en-US"/>
        </a:p>
      </dgm:t>
    </dgm:pt>
    <dgm:pt modelId="{BE039A1F-76C0-435B-9142-E44EB6E0AA8C}" type="sibTrans" cxnId="{4C46844F-DAF0-4792-891B-38ADFC7CCD6F}">
      <dgm:prSet/>
      <dgm:spPr/>
      <dgm:t>
        <a:bodyPr/>
        <a:lstStyle/>
        <a:p>
          <a:endParaRPr lang="en-US"/>
        </a:p>
      </dgm:t>
    </dgm:pt>
    <dgm:pt modelId="{7FEFCFBB-DDAB-4B92-8F35-0479B922609D}">
      <dgm:prSet/>
      <dgm:spPr/>
      <dgm:t>
        <a:bodyPr/>
        <a:lstStyle/>
        <a:p>
          <a:r>
            <a:rPr lang="en-US"/>
            <a:t>Pre-baked the sample at 85 degrees C for 1 min.</a:t>
          </a:r>
        </a:p>
      </dgm:t>
    </dgm:pt>
    <dgm:pt modelId="{20682FB2-BA1C-41EA-B26D-D88D56F8D575}" type="parTrans" cxnId="{F5F84DBF-BC25-4C6F-A44B-86E51E8E55A0}">
      <dgm:prSet/>
      <dgm:spPr/>
      <dgm:t>
        <a:bodyPr/>
        <a:lstStyle/>
        <a:p>
          <a:endParaRPr lang="en-US"/>
        </a:p>
      </dgm:t>
    </dgm:pt>
    <dgm:pt modelId="{BEB18B8E-94FE-4FC1-A8E2-E6D60401372E}" type="sibTrans" cxnId="{F5F84DBF-BC25-4C6F-A44B-86E51E8E55A0}">
      <dgm:prSet/>
      <dgm:spPr/>
      <dgm:t>
        <a:bodyPr/>
        <a:lstStyle/>
        <a:p>
          <a:endParaRPr lang="en-US"/>
        </a:p>
      </dgm:t>
    </dgm:pt>
    <dgm:pt modelId="{401EF4C5-BF68-40CD-9616-6BC1D00ADD12}">
      <dgm:prSet/>
      <dgm:spPr/>
      <dgm:t>
        <a:bodyPr/>
        <a:lstStyle/>
        <a:p>
          <a:r>
            <a:rPr lang="en-US"/>
            <a:t>Step 5</a:t>
          </a:r>
        </a:p>
      </dgm:t>
    </dgm:pt>
    <dgm:pt modelId="{E168442D-9945-4742-AB17-4A1FCDAF448E}" type="parTrans" cxnId="{9A264D50-E2BC-4D05-ACDC-C61A7A537CEF}">
      <dgm:prSet/>
      <dgm:spPr/>
      <dgm:t>
        <a:bodyPr/>
        <a:lstStyle/>
        <a:p>
          <a:endParaRPr lang="en-US"/>
        </a:p>
      </dgm:t>
    </dgm:pt>
    <dgm:pt modelId="{68D6F02D-30BE-47A3-B633-69CE7FB306BC}" type="sibTrans" cxnId="{9A264D50-E2BC-4D05-ACDC-C61A7A537CEF}">
      <dgm:prSet/>
      <dgm:spPr/>
      <dgm:t>
        <a:bodyPr/>
        <a:lstStyle/>
        <a:p>
          <a:endParaRPr lang="en-US"/>
        </a:p>
      </dgm:t>
    </dgm:pt>
    <dgm:pt modelId="{ED1F849A-47B3-4D0B-8C08-7CB4134DF1A0}">
      <dgm:prSet/>
      <dgm:spPr/>
      <dgm:t>
        <a:bodyPr/>
        <a:lstStyle/>
        <a:p>
          <a:r>
            <a:rPr lang="en-US"/>
            <a:t>Applied the negative photoresist ARN 7520.18, spined at 4000rpm for 1 min and post-bake at 85 degrees C for 1 min. </a:t>
          </a:r>
        </a:p>
      </dgm:t>
    </dgm:pt>
    <dgm:pt modelId="{230263BF-5D92-4093-ABD5-13D55BE5BC1F}" type="parTrans" cxnId="{F8B70696-27B9-4F7E-B430-6A961F4D6228}">
      <dgm:prSet/>
      <dgm:spPr/>
      <dgm:t>
        <a:bodyPr/>
        <a:lstStyle/>
        <a:p>
          <a:endParaRPr lang="en-US"/>
        </a:p>
      </dgm:t>
    </dgm:pt>
    <dgm:pt modelId="{0EC900BB-13BA-4E3E-AF41-7FA6E8CD449C}" type="sibTrans" cxnId="{F8B70696-27B9-4F7E-B430-6A961F4D6228}">
      <dgm:prSet/>
      <dgm:spPr/>
      <dgm:t>
        <a:bodyPr/>
        <a:lstStyle/>
        <a:p>
          <a:endParaRPr lang="en-US"/>
        </a:p>
      </dgm:t>
    </dgm:pt>
    <dgm:pt modelId="{97339670-D46D-49DD-9140-8F2593337053}">
      <dgm:prSet/>
      <dgm:spPr/>
      <dgm:t>
        <a:bodyPr/>
        <a:lstStyle/>
        <a:p>
          <a:r>
            <a:rPr lang="en-US"/>
            <a:t>Step 6</a:t>
          </a:r>
        </a:p>
      </dgm:t>
    </dgm:pt>
    <dgm:pt modelId="{A940B225-68E6-4D3B-9174-8A16A29AEFC8}" type="parTrans" cxnId="{1D803984-B07B-49C2-B8F5-08BC58B03E01}">
      <dgm:prSet/>
      <dgm:spPr/>
      <dgm:t>
        <a:bodyPr/>
        <a:lstStyle/>
        <a:p>
          <a:endParaRPr lang="en-US"/>
        </a:p>
      </dgm:t>
    </dgm:pt>
    <dgm:pt modelId="{B7F50669-8EE9-40DE-AF9B-5A4CECDF0907}" type="sibTrans" cxnId="{1D803984-B07B-49C2-B8F5-08BC58B03E01}">
      <dgm:prSet/>
      <dgm:spPr/>
      <dgm:t>
        <a:bodyPr/>
        <a:lstStyle/>
        <a:p>
          <a:endParaRPr lang="en-US"/>
        </a:p>
      </dgm:t>
    </dgm:pt>
    <dgm:pt modelId="{ED8CE8B4-F50D-4A40-A734-88E880A739F1}">
      <dgm:prSet/>
      <dgm:spPr/>
      <dgm:t>
        <a:bodyPr/>
        <a:lstStyle/>
        <a:p>
          <a:r>
            <a:rPr lang="en-US"/>
            <a:t>We used EBL Voyager to fabricate the design on the sample as the design is very intricate and abstract. </a:t>
          </a:r>
        </a:p>
      </dgm:t>
    </dgm:pt>
    <dgm:pt modelId="{FF065860-BD28-4ACC-86CB-1EC4A6E487CB}" type="parTrans" cxnId="{14C216C4-33FE-4F41-BE4D-F7B95D5A1DAC}">
      <dgm:prSet/>
      <dgm:spPr/>
      <dgm:t>
        <a:bodyPr/>
        <a:lstStyle/>
        <a:p>
          <a:endParaRPr lang="en-US"/>
        </a:p>
      </dgm:t>
    </dgm:pt>
    <dgm:pt modelId="{DFC20438-19BE-49BB-8147-64F54ADC32A4}" type="sibTrans" cxnId="{14C216C4-33FE-4F41-BE4D-F7B95D5A1DAC}">
      <dgm:prSet/>
      <dgm:spPr/>
      <dgm:t>
        <a:bodyPr/>
        <a:lstStyle/>
        <a:p>
          <a:endParaRPr lang="en-US"/>
        </a:p>
      </dgm:t>
    </dgm:pt>
    <dgm:pt modelId="{D63E976F-5500-4057-B13D-B2A336D3BAE2}">
      <dgm:prSet/>
      <dgm:spPr/>
      <dgm:t>
        <a:bodyPr/>
        <a:lstStyle/>
        <a:p>
          <a:r>
            <a:rPr lang="en-US"/>
            <a:t>Step 7</a:t>
          </a:r>
        </a:p>
      </dgm:t>
    </dgm:pt>
    <dgm:pt modelId="{0AF5488F-E7A5-49FC-8E21-368A95E5BA98}" type="parTrans" cxnId="{6EEFFC4E-93B3-4EB7-9DF3-338D5F4448D3}">
      <dgm:prSet/>
      <dgm:spPr/>
      <dgm:t>
        <a:bodyPr/>
        <a:lstStyle/>
        <a:p>
          <a:endParaRPr lang="en-US"/>
        </a:p>
      </dgm:t>
    </dgm:pt>
    <dgm:pt modelId="{2B5683B0-0F0B-452D-A370-6BB6D1680489}" type="sibTrans" cxnId="{6EEFFC4E-93B3-4EB7-9DF3-338D5F4448D3}">
      <dgm:prSet/>
      <dgm:spPr/>
      <dgm:t>
        <a:bodyPr/>
        <a:lstStyle/>
        <a:p>
          <a:endParaRPr lang="en-US"/>
        </a:p>
      </dgm:t>
    </dgm:pt>
    <dgm:pt modelId="{FE00F864-5F54-421A-AB62-5BD3F77F239B}">
      <dgm:prSet/>
      <dgm:spPr/>
      <dgm:t>
        <a:bodyPr/>
        <a:lstStyle/>
        <a:p>
          <a:r>
            <a:rPr lang="en-US"/>
            <a:t>After the design is fabricated, we used MF319 as the developer and followed by DI water for 90 sec.</a:t>
          </a:r>
        </a:p>
      </dgm:t>
    </dgm:pt>
    <dgm:pt modelId="{7654B921-0D6C-4F08-9CD8-A5188C1236D1}" type="parTrans" cxnId="{ED007011-2847-4444-8F4B-11E815ECB680}">
      <dgm:prSet/>
      <dgm:spPr/>
      <dgm:t>
        <a:bodyPr/>
        <a:lstStyle/>
        <a:p>
          <a:endParaRPr lang="en-US"/>
        </a:p>
      </dgm:t>
    </dgm:pt>
    <dgm:pt modelId="{9943EEA4-95C1-47C0-91A8-72A7A6CFAF07}" type="sibTrans" cxnId="{ED007011-2847-4444-8F4B-11E815ECB680}">
      <dgm:prSet/>
      <dgm:spPr/>
      <dgm:t>
        <a:bodyPr/>
        <a:lstStyle/>
        <a:p>
          <a:endParaRPr lang="en-US"/>
        </a:p>
      </dgm:t>
    </dgm:pt>
    <dgm:pt modelId="{F058A3E7-8221-4956-A8EC-9D960E8A09B8}">
      <dgm:prSet/>
      <dgm:spPr/>
      <dgm:t>
        <a:bodyPr/>
        <a:lstStyle/>
        <a:p>
          <a:r>
            <a:rPr lang="en-US"/>
            <a:t>Step 8</a:t>
          </a:r>
        </a:p>
      </dgm:t>
    </dgm:pt>
    <dgm:pt modelId="{C894A885-CBE7-4170-AE46-F6FF648B54B3}" type="parTrans" cxnId="{A8AB39C9-BAD2-460C-90E3-4E44DD253591}">
      <dgm:prSet/>
      <dgm:spPr/>
      <dgm:t>
        <a:bodyPr/>
        <a:lstStyle/>
        <a:p>
          <a:endParaRPr lang="en-US"/>
        </a:p>
      </dgm:t>
    </dgm:pt>
    <dgm:pt modelId="{DB69934E-362B-46F5-99D4-E3D27AB98FB2}" type="sibTrans" cxnId="{A8AB39C9-BAD2-460C-90E3-4E44DD253591}">
      <dgm:prSet/>
      <dgm:spPr/>
      <dgm:t>
        <a:bodyPr/>
        <a:lstStyle/>
        <a:p>
          <a:endParaRPr lang="en-US"/>
        </a:p>
      </dgm:t>
    </dgm:pt>
    <dgm:pt modelId="{6720A4CE-C058-4792-93E5-EF7052BB9AEA}">
      <dgm:prSet/>
      <dgm:spPr/>
      <dgm:t>
        <a:bodyPr/>
        <a:lstStyle/>
        <a:p>
          <a:r>
            <a:rPr lang="en-US"/>
            <a:t>Etching process.</a:t>
          </a:r>
        </a:p>
      </dgm:t>
    </dgm:pt>
    <dgm:pt modelId="{25C3874C-6963-403D-B92E-9AB5F6F61CE5}" type="parTrans" cxnId="{84B48319-F3E1-499A-9965-A17864D05DD6}">
      <dgm:prSet/>
      <dgm:spPr/>
      <dgm:t>
        <a:bodyPr/>
        <a:lstStyle/>
        <a:p>
          <a:endParaRPr lang="en-US"/>
        </a:p>
      </dgm:t>
    </dgm:pt>
    <dgm:pt modelId="{01D9881E-E69F-432D-B04C-6D77E7E4DB08}" type="sibTrans" cxnId="{84B48319-F3E1-499A-9965-A17864D05DD6}">
      <dgm:prSet/>
      <dgm:spPr/>
      <dgm:t>
        <a:bodyPr/>
        <a:lstStyle/>
        <a:p>
          <a:endParaRPr lang="en-US"/>
        </a:p>
      </dgm:t>
    </dgm:pt>
    <dgm:pt modelId="{598C654A-2398-414D-9CAA-6FACFF27E2E0}">
      <dgm:prSet/>
      <dgm:spPr/>
      <dgm:t>
        <a:bodyPr/>
        <a:lstStyle/>
        <a:p>
          <a:r>
            <a:rPr lang="en-US"/>
            <a:t>Step 9</a:t>
          </a:r>
        </a:p>
      </dgm:t>
    </dgm:pt>
    <dgm:pt modelId="{F7BF3F7B-6015-4940-B3C9-1CC77D73D4E1}" type="parTrans" cxnId="{6402FA39-8230-4167-91EB-DA13516B5836}">
      <dgm:prSet/>
      <dgm:spPr/>
      <dgm:t>
        <a:bodyPr/>
        <a:lstStyle/>
        <a:p>
          <a:endParaRPr lang="en-US"/>
        </a:p>
      </dgm:t>
    </dgm:pt>
    <dgm:pt modelId="{B259892B-C98B-4F56-A3EF-291A54E0BAF1}" type="sibTrans" cxnId="{6402FA39-8230-4167-91EB-DA13516B5836}">
      <dgm:prSet/>
      <dgm:spPr/>
      <dgm:t>
        <a:bodyPr/>
        <a:lstStyle/>
        <a:p>
          <a:endParaRPr lang="en-US"/>
        </a:p>
      </dgm:t>
    </dgm:pt>
    <dgm:pt modelId="{8B225A5E-F7D1-4CDD-ADFA-5550D1F01E9D}">
      <dgm:prSet/>
      <dgm:spPr/>
      <dgm:t>
        <a:bodyPr/>
        <a:lstStyle/>
        <a:p>
          <a:r>
            <a:rPr lang="en-US"/>
            <a:t>We observed and obtained the SEM images. </a:t>
          </a:r>
        </a:p>
      </dgm:t>
    </dgm:pt>
    <dgm:pt modelId="{6929FC39-15AB-4720-B795-135EE1C076E2}" type="parTrans" cxnId="{A578C712-96E3-4F34-B5F0-61545C3DD36E}">
      <dgm:prSet/>
      <dgm:spPr/>
      <dgm:t>
        <a:bodyPr/>
        <a:lstStyle/>
        <a:p>
          <a:endParaRPr lang="en-US"/>
        </a:p>
      </dgm:t>
    </dgm:pt>
    <dgm:pt modelId="{D4689FD9-AEF2-48D2-B5C1-48DC6DF16649}" type="sibTrans" cxnId="{A578C712-96E3-4F34-B5F0-61545C3DD36E}">
      <dgm:prSet/>
      <dgm:spPr/>
      <dgm:t>
        <a:bodyPr/>
        <a:lstStyle/>
        <a:p>
          <a:endParaRPr lang="en-US"/>
        </a:p>
      </dgm:t>
    </dgm:pt>
    <dgm:pt modelId="{193AA5FB-B5EB-4B41-A5A7-F3BA648DC63E}">
      <dgm:prSet/>
      <dgm:spPr/>
      <dgm:t>
        <a:bodyPr/>
        <a:lstStyle/>
        <a:p>
          <a:r>
            <a:rPr lang="en-US"/>
            <a:t>Step 10</a:t>
          </a:r>
        </a:p>
      </dgm:t>
    </dgm:pt>
    <dgm:pt modelId="{66700145-6A9C-45E2-8511-77D913406280}" type="parTrans" cxnId="{6DD2BB9C-DF0C-4D2D-9528-60905D0588C7}">
      <dgm:prSet/>
      <dgm:spPr/>
      <dgm:t>
        <a:bodyPr/>
        <a:lstStyle/>
        <a:p>
          <a:endParaRPr lang="en-US"/>
        </a:p>
      </dgm:t>
    </dgm:pt>
    <dgm:pt modelId="{BAB55C29-DF9E-4F4B-AFB3-E0EB28833522}" type="sibTrans" cxnId="{6DD2BB9C-DF0C-4D2D-9528-60905D0588C7}">
      <dgm:prSet/>
      <dgm:spPr/>
      <dgm:t>
        <a:bodyPr/>
        <a:lstStyle/>
        <a:p>
          <a:endParaRPr lang="en-US"/>
        </a:p>
      </dgm:t>
    </dgm:pt>
    <dgm:pt modelId="{FE3CD442-30F2-4209-A273-3AE0704A565E}">
      <dgm:prSet/>
      <dgm:spPr/>
      <dgm:t>
        <a:bodyPr/>
        <a:lstStyle/>
        <a:p>
          <a:r>
            <a:rPr lang="en-US"/>
            <a:t>For the measurement of crystalline-state Sb2Se3 metalens, the fabricated metalens was annealed at 220 °C for 5 min. </a:t>
          </a:r>
        </a:p>
      </dgm:t>
    </dgm:pt>
    <dgm:pt modelId="{12EB377F-778B-4825-A70F-B63F588C1F6D}" type="parTrans" cxnId="{276DA47A-E918-493D-8AF0-D39CD3D621DA}">
      <dgm:prSet/>
      <dgm:spPr/>
      <dgm:t>
        <a:bodyPr/>
        <a:lstStyle/>
        <a:p>
          <a:endParaRPr lang="en-US"/>
        </a:p>
      </dgm:t>
    </dgm:pt>
    <dgm:pt modelId="{8482915D-D0B3-4CF7-8C30-04034C598966}" type="sibTrans" cxnId="{276DA47A-E918-493D-8AF0-D39CD3D621DA}">
      <dgm:prSet/>
      <dgm:spPr/>
      <dgm:t>
        <a:bodyPr/>
        <a:lstStyle/>
        <a:p>
          <a:endParaRPr lang="en-US"/>
        </a:p>
      </dgm:t>
    </dgm:pt>
    <dgm:pt modelId="{BFA6583C-FDA3-7E4D-93EF-5EC26E7C3BAD}" type="pres">
      <dgm:prSet presAssocID="{F38E0E43-FD45-44F2-B3AD-3FD811A51E1D}" presName="Name0" presStyleCnt="0">
        <dgm:presLayoutVars>
          <dgm:dir/>
          <dgm:animLvl val="lvl"/>
          <dgm:resizeHandles val="exact"/>
        </dgm:presLayoutVars>
      </dgm:prSet>
      <dgm:spPr/>
    </dgm:pt>
    <dgm:pt modelId="{691D846D-1799-FC4C-B5B0-555A3FAFB329}" type="pres">
      <dgm:prSet presAssocID="{193AA5FB-B5EB-4B41-A5A7-F3BA648DC63E}" presName="boxAndChildren" presStyleCnt="0"/>
      <dgm:spPr/>
    </dgm:pt>
    <dgm:pt modelId="{A5418078-3952-294C-AE4D-629FD7A3FF9E}" type="pres">
      <dgm:prSet presAssocID="{193AA5FB-B5EB-4B41-A5A7-F3BA648DC63E}" presName="parentTextBox" presStyleLbl="alignNode1" presStyleIdx="0" presStyleCnt="10"/>
      <dgm:spPr/>
    </dgm:pt>
    <dgm:pt modelId="{B6A4D9CD-BDB4-614A-A5A5-F66790BDFA2D}" type="pres">
      <dgm:prSet presAssocID="{193AA5FB-B5EB-4B41-A5A7-F3BA648DC63E}" presName="descendantBox" presStyleLbl="bgAccFollowNode1" presStyleIdx="0" presStyleCnt="10"/>
      <dgm:spPr/>
    </dgm:pt>
    <dgm:pt modelId="{B441F96E-265E-AB4F-A766-F7239BA754BC}" type="pres">
      <dgm:prSet presAssocID="{B259892B-C98B-4F56-A3EF-291A54E0BAF1}" presName="sp" presStyleCnt="0"/>
      <dgm:spPr/>
    </dgm:pt>
    <dgm:pt modelId="{EAA85301-3F0B-9A40-A699-C2B77A358CDF}" type="pres">
      <dgm:prSet presAssocID="{598C654A-2398-414D-9CAA-6FACFF27E2E0}" presName="arrowAndChildren" presStyleCnt="0"/>
      <dgm:spPr/>
    </dgm:pt>
    <dgm:pt modelId="{AB7F42B4-2F66-5040-BCB0-36F25220DC64}" type="pres">
      <dgm:prSet presAssocID="{598C654A-2398-414D-9CAA-6FACFF27E2E0}" presName="parentTextArrow" presStyleLbl="node1" presStyleIdx="0" presStyleCnt="0"/>
      <dgm:spPr/>
    </dgm:pt>
    <dgm:pt modelId="{F6D8CE16-DF01-5F4F-847C-AB6541A4F5D8}" type="pres">
      <dgm:prSet presAssocID="{598C654A-2398-414D-9CAA-6FACFF27E2E0}" presName="arrow" presStyleLbl="alignNode1" presStyleIdx="1" presStyleCnt="10"/>
      <dgm:spPr/>
    </dgm:pt>
    <dgm:pt modelId="{DFDFABE6-9D00-7B42-A590-06DB49ADC514}" type="pres">
      <dgm:prSet presAssocID="{598C654A-2398-414D-9CAA-6FACFF27E2E0}" presName="descendantArrow" presStyleLbl="bgAccFollowNode1" presStyleIdx="1" presStyleCnt="10"/>
      <dgm:spPr/>
    </dgm:pt>
    <dgm:pt modelId="{FED2E7A8-193F-984D-9A66-6406A77E8A7B}" type="pres">
      <dgm:prSet presAssocID="{DB69934E-362B-46F5-99D4-E3D27AB98FB2}" presName="sp" presStyleCnt="0"/>
      <dgm:spPr/>
    </dgm:pt>
    <dgm:pt modelId="{750C9213-0DBB-3948-A107-16CB5BA3ECE3}" type="pres">
      <dgm:prSet presAssocID="{F058A3E7-8221-4956-A8EC-9D960E8A09B8}" presName="arrowAndChildren" presStyleCnt="0"/>
      <dgm:spPr/>
    </dgm:pt>
    <dgm:pt modelId="{F7F3C746-0A64-5F4D-A4E1-80DA48CD22AC}" type="pres">
      <dgm:prSet presAssocID="{F058A3E7-8221-4956-A8EC-9D960E8A09B8}" presName="parentTextArrow" presStyleLbl="node1" presStyleIdx="0" presStyleCnt="0"/>
      <dgm:spPr/>
    </dgm:pt>
    <dgm:pt modelId="{F00F5759-BC61-E740-AB62-07EE23384DAA}" type="pres">
      <dgm:prSet presAssocID="{F058A3E7-8221-4956-A8EC-9D960E8A09B8}" presName="arrow" presStyleLbl="alignNode1" presStyleIdx="2" presStyleCnt="10"/>
      <dgm:spPr/>
    </dgm:pt>
    <dgm:pt modelId="{132FAEE9-BF19-1A45-B3A3-3C2C9F5D9D2F}" type="pres">
      <dgm:prSet presAssocID="{F058A3E7-8221-4956-A8EC-9D960E8A09B8}" presName="descendantArrow" presStyleLbl="bgAccFollowNode1" presStyleIdx="2" presStyleCnt="10"/>
      <dgm:spPr/>
    </dgm:pt>
    <dgm:pt modelId="{5778B2A9-2574-F24F-9278-D07CCB352E70}" type="pres">
      <dgm:prSet presAssocID="{2B5683B0-0F0B-452D-A370-6BB6D1680489}" presName="sp" presStyleCnt="0"/>
      <dgm:spPr/>
    </dgm:pt>
    <dgm:pt modelId="{6AE3F111-017F-504D-8AD2-406F643B6855}" type="pres">
      <dgm:prSet presAssocID="{D63E976F-5500-4057-B13D-B2A336D3BAE2}" presName="arrowAndChildren" presStyleCnt="0"/>
      <dgm:spPr/>
    </dgm:pt>
    <dgm:pt modelId="{B7D7838C-659D-E844-ABD7-B9184B7A75E8}" type="pres">
      <dgm:prSet presAssocID="{D63E976F-5500-4057-B13D-B2A336D3BAE2}" presName="parentTextArrow" presStyleLbl="node1" presStyleIdx="0" presStyleCnt="0"/>
      <dgm:spPr/>
    </dgm:pt>
    <dgm:pt modelId="{365F6701-525B-A44A-B798-96BBBDE7F933}" type="pres">
      <dgm:prSet presAssocID="{D63E976F-5500-4057-B13D-B2A336D3BAE2}" presName="arrow" presStyleLbl="alignNode1" presStyleIdx="3" presStyleCnt="10"/>
      <dgm:spPr/>
    </dgm:pt>
    <dgm:pt modelId="{B1352583-C23D-394E-8316-10D1E86ECFCA}" type="pres">
      <dgm:prSet presAssocID="{D63E976F-5500-4057-B13D-B2A336D3BAE2}" presName="descendantArrow" presStyleLbl="bgAccFollowNode1" presStyleIdx="3" presStyleCnt="10"/>
      <dgm:spPr/>
    </dgm:pt>
    <dgm:pt modelId="{10B35F8E-25C6-2B4F-AF39-949793DBD3C6}" type="pres">
      <dgm:prSet presAssocID="{B7F50669-8EE9-40DE-AF9B-5A4CECDF0907}" presName="sp" presStyleCnt="0"/>
      <dgm:spPr/>
    </dgm:pt>
    <dgm:pt modelId="{94D92AEF-A9DE-4941-B3E7-DF4D25F61BC1}" type="pres">
      <dgm:prSet presAssocID="{97339670-D46D-49DD-9140-8F2593337053}" presName="arrowAndChildren" presStyleCnt="0"/>
      <dgm:spPr/>
    </dgm:pt>
    <dgm:pt modelId="{0D953036-C819-FE40-9380-3EF126BDD4DE}" type="pres">
      <dgm:prSet presAssocID="{97339670-D46D-49DD-9140-8F2593337053}" presName="parentTextArrow" presStyleLbl="node1" presStyleIdx="0" presStyleCnt="0"/>
      <dgm:spPr/>
    </dgm:pt>
    <dgm:pt modelId="{32B39B2E-4899-4D4E-A456-1EEB61FB6E51}" type="pres">
      <dgm:prSet presAssocID="{97339670-D46D-49DD-9140-8F2593337053}" presName="arrow" presStyleLbl="alignNode1" presStyleIdx="4" presStyleCnt="10"/>
      <dgm:spPr/>
    </dgm:pt>
    <dgm:pt modelId="{A5EEAB8A-9C5E-E946-B14F-B6E6BAC432D0}" type="pres">
      <dgm:prSet presAssocID="{97339670-D46D-49DD-9140-8F2593337053}" presName="descendantArrow" presStyleLbl="bgAccFollowNode1" presStyleIdx="4" presStyleCnt="10"/>
      <dgm:spPr/>
    </dgm:pt>
    <dgm:pt modelId="{04A3A047-DF29-6F49-87F5-A2668B1AD0D2}" type="pres">
      <dgm:prSet presAssocID="{68D6F02D-30BE-47A3-B633-69CE7FB306BC}" presName="sp" presStyleCnt="0"/>
      <dgm:spPr/>
    </dgm:pt>
    <dgm:pt modelId="{264C0DA0-3079-3043-96EB-7E5FE29E4B57}" type="pres">
      <dgm:prSet presAssocID="{401EF4C5-BF68-40CD-9616-6BC1D00ADD12}" presName="arrowAndChildren" presStyleCnt="0"/>
      <dgm:spPr/>
    </dgm:pt>
    <dgm:pt modelId="{16C9CA98-E075-5E47-BFF2-A9F77EBCD6CD}" type="pres">
      <dgm:prSet presAssocID="{401EF4C5-BF68-40CD-9616-6BC1D00ADD12}" presName="parentTextArrow" presStyleLbl="node1" presStyleIdx="0" presStyleCnt="0"/>
      <dgm:spPr/>
    </dgm:pt>
    <dgm:pt modelId="{15DD1E51-A813-8746-85E0-CDAE2D607D33}" type="pres">
      <dgm:prSet presAssocID="{401EF4C5-BF68-40CD-9616-6BC1D00ADD12}" presName="arrow" presStyleLbl="alignNode1" presStyleIdx="5" presStyleCnt="10"/>
      <dgm:spPr/>
    </dgm:pt>
    <dgm:pt modelId="{29267706-D224-3A4A-9FCB-CC2754912B9D}" type="pres">
      <dgm:prSet presAssocID="{401EF4C5-BF68-40CD-9616-6BC1D00ADD12}" presName="descendantArrow" presStyleLbl="bgAccFollowNode1" presStyleIdx="5" presStyleCnt="10"/>
      <dgm:spPr/>
    </dgm:pt>
    <dgm:pt modelId="{DFA89040-8403-444D-A7F8-72CCED70A00A}" type="pres">
      <dgm:prSet presAssocID="{BE039A1F-76C0-435B-9142-E44EB6E0AA8C}" presName="sp" presStyleCnt="0"/>
      <dgm:spPr/>
    </dgm:pt>
    <dgm:pt modelId="{DF815200-D682-6549-8A24-8BC605E94FA2}" type="pres">
      <dgm:prSet presAssocID="{5CFD00B4-3907-4126-8898-5C99FECE63D7}" presName="arrowAndChildren" presStyleCnt="0"/>
      <dgm:spPr/>
    </dgm:pt>
    <dgm:pt modelId="{DC076C70-5FD6-7F4B-9614-3E517B38A249}" type="pres">
      <dgm:prSet presAssocID="{5CFD00B4-3907-4126-8898-5C99FECE63D7}" presName="parentTextArrow" presStyleLbl="node1" presStyleIdx="0" presStyleCnt="0"/>
      <dgm:spPr/>
    </dgm:pt>
    <dgm:pt modelId="{16934403-F747-4542-9DD1-0B741CA80CF3}" type="pres">
      <dgm:prSet presAssocID="{5CFD00B4-3907-4126-8898-5C99FECE63D7}" presName="arrow" presStyleLbl="alignNode1" presStyleIdx="6" presStyleCnt="10"/>
      <dgm:spPr/>
    </dgm:pt>
    <dgm:pt modelId="{D2A53417-ACAB-F64E-8A7C-B2C7773F84D5}" type="pres">
      <dgm:prSet presAssocID="{5CFD00B4-3907-4126-8898-5C99FECE63D7}" presName="descendantArrow" presStyleLbl="bgAccFollowNode1" presStyleIdx="6" presStyleCnt="10"/>
      <dgm:spPr/>
    </dgm:pt>
    <dgm:pt modelId="{697960BB-6DFE-DD4F-8B17-BC160D7630E2}" type="pres">
      <dgm:prSet presAssocID="{64B9D394-4D27-4F96-86FA-29A22C3833EF}" presName="sp" presStyleCnt="0"/>
      <dgm:spPr/>
    </dgm:pt>
    <dgm:pt modelId="{F602E69E-DB21-0047-9B45-32CA05313650}" type="pres">
      <dgm:prSet presAssocID="{AD038BD4-6B76-4EED-B74A-0DD7EEA3E0BF}" presName="arrowAndChildren" presStyleCnt="0"/>
      <dgm:spPr/>
    </dgm:pt>
    <dgm:pt modelId="{2EBFA7AD-5A50-AF46-B25B-8AB24CA2D250}" type="pres">
      <dgm:prSet presAssocID="{AD038BD4-6B76-4EED-B74A-0DD7EEA3E0BF}" presName="parentTextArrow" presStyleLbl="node1" presStyleIdx="0" presStyleCnt="0"/>
      <dgm:spPr/>
    </dgm:pt>
    <dgm:pt modelId="{B74F56DF-8D2D-0241-950C-027E9F823988}" type="pres">
      <dgm:prSet presAssocID="{AD038BD4-6B76-4EED-B74A-0DD7EEA3E0BF}" presName="arrow" presStyleLbl="alignNode1" presStyleIdx="7" presStyleCnt="10"/>
      <dgm:spPr/>
    </dgm:pt>
    <dgm:pt modelId="{81EB722F-0A06-3741-9DFC-117B5DE86E2A}" type="pres">
      <dgm:prSet presAssocID="{AD038BD4-6B76-4EED-B74A-0DD7EEA3E0BF}" presName="descendantArrow" presStyleLbl="bgAccFollowNode1" presStyleIdx="7" presStyleCnt="10"/>
      <dgm:spPr/>
    </dgm:pt>
    <dgm:pt modelId="{301566F6-B1A1-7D44-9B68-C7B935556A54}" type="pres">
      <dgm:prSet presAssocID="{33A1E013-FD7A-471D-BFDF-60A2623253D1}" presName="sp" presStyleCnt="0"/>
      <dgm:spPr/>
    </dgm:pt>
    <dgm:pt modelId="{36B7432D-0053-6D48-9DB2-1A078A3D1B54}" type="pres">
      <dgm:prSet presAssocID="{9930C45E-4777-4552-BDCB-991CE5CB3FC5}" presName="arrowAndChildren" presStyleCnt="0"/>
      <dgm:spPr/>
    </dgm:pt>
    <dgm:pt modelId="{A43FAFDE-B711-B94C-8EB2-F128C5D7B388}" type="pres">
      <dgm:prSet presAssocID="{9930C45E-4777-4552-BDCB-991CE5CB3FC5}" presName="parentTextArrow" presStyleLbl="node1" presStyleIdx="0" presStyleCnt="0"/>
      <dgm:spPr/>
    </dgm:pt>
    <dgm:pt modelId="{91F8FC9F-20DC-0341-8C20-BC8765513917}" type="pres">
      <dgm:prSet presAssocID="{9930C45E-4777-4552-BDCB-991CE5CB3FC5}" presName="arrow" presStyleLbl="alignNode1" presStyleIdx="8" presStyleCnt="10"/>
      <dgm:spPr/>
    </dgm:pt>
    <dgm:pt modelId="{2639AA1C-401F-EF41-96A6-7A29D289892A}" type="pres">
      <dgm:prSet presAssocID="{9930C45E-4777-4552-BDCB-991CE5CB3FC5}" presName="descendantArrow" presStyleLbl="bgAccFollowNode1" presStyleIdx="8" presStyleCnt="10"/>
      <dgm:spPr/>
    </dgm:pt>
    <dgm:pt modelId="{5F783955-B9F6-C64F-B7B9-3E888EBDC1AA}" type="pres">
      <dgm:prSet presAssocID="{2AD9DC62-3294-4F73-A080-BA61969CB301}" presName="sp" presStyleCnt="0"/>
      <dgm:spPr/>
    </dgm:pt>
    <dgm:pt modelId="{76C70C2A-C3BA-444C-95ED-D5B304B1A371}" type="pres">
      <dgm:prSet presAssocID="{5A0694E5-2E0B-4D2F-899C-1D44079DAED0}" presName="arrowAndChildren" presStyleCnt="0"/>
      <dgm:spPr/>
    </dgm:pt>
    <dgm:pt modelId="{FBECB151-71AB-A440-93E3-069E307FDA92}" type="pres">
      <dgm:prSet presAssocID="{5A0694E5-2E0B-4D2F-899C-1D44079DAED0}" presName="parentTextArrow" presStyleLbl="node1" presStyleIdx="0" presStyleCnt="0"/>
      <dgm:spPr/>
    </dgm:pt>
    <dgm:pt modelId="{7758FFB2-224E-9B46-8CBD-59B48AEE218C}" type="pres">
      <dgm:prSet presAssocID="{5A0694E5-2E0B-4D2F-899C-1D44079DAED0}" presName="arrow" presStyleLbl="alignNode1" presStyleIdx="9" presStyleCnt="10"/>
      <dgm:spPr/>
    </dgm:pt>
    <dgm:pt modelId="{F422BC2D-2AC2-B449-A9C0-C1B794046A8E}" type="pres">
      <dgm:prSet presAssocID="{5A0694E5-2E0B-4D2F-899C-1D44079DAED0}" presName="descendantArrow" presStyleLbl="bgAccFollowNode1" presStyleIdx="9" presStyleCnt="10"/>
      <dgm:spPr/>
    </dgm:pt>
  </dgm:ptLst>
  <dgm:cxnLst>
    <dgm:cxn modelId="{712FE906-FBFB-7441-BF00-6286332926F8}" type="presOf" srcId="{F38E0E43-FD45-44F2-B3AD-3FD811A51E1D}" destId="{BFA6583C-FDA3-7E4D-93EF-5EC26E7C3BAD}" srcOrd="0" destOrd="0" presId="urn:microsoft.com/office/officeart/2016/7/layout/VerticalDownArrowProcess"/>
    <dgm:cxn modelId="{8B41C407-B295-1E42-A029-7EBB99C3A826}" type="presOf" srcId="{D63E976F-5500-4057-B13D-B2A336D3BAE2}" destId="{B7D7838C-659D-E844-ABD7-B9184B7A75E8}" srcOrd="0" destOrd="0" presId="urn:microsoft.com/office/officeart/2016/7/layout/VerticalDownArrowProcess"/>
    <dgm:cxn modelId="{ED007011-2847-4444-8F4B-11E815ECB680}" srcId="{D63E976F-5500-4057-B13D-B2A336D3BAE2}" destId="{FE00F864-5F54-421A-AB62-5BD3F77F239B}" srcOrd="0" destOrd="0" parTransId="{7654B921-0D6C-4F08-9CD8-A5188C1236D1}" sibTransId="{9943EEA4-95C1-47C0-91A8-72A7A6CFAF07}"/>
    <dgm:cxn modelId="{059FFD11-BEF8-B04F-B242-F9003DD6E050}" type="presOf" srcId="{5CFD00B4-3907-4126-8898-5C99FECE63D7}" destId="{DC076C70-5FD6-7F4B-9614-3E517B38A249}" srcOrd="0" destOrd="0" presId="urn:microsoft.com/office/officeart/2016/7/layout/VerticalDownArrowProcess"/>
    <dgm:cxn modelId="{A578C712-96E3-4F34-B5F0-61545C3DD36E}" srcId="{598C654A-2398-414D-9CAA-6FACFF27E2E0}" destId="{8B225A5E-F7D1-4CDD-ADFA-5550D1F01E9D}" srcOrd="0" destOrd="0" parTransId="{6929FC39-15AB-4720-B795-135EE1C076E2}" sibTransId="{D4689FD9-AEF2-48D2-B5C1-48DC6DF16649}"/>
    <dgm:cxn modelId="{EE97AD14-C45F-F847-A149-A27D8668B84F}" type="presOf" srcId="{BEF82E87-D7D5-4183-9B65-2DA0B4BE514B}" destId="{81EB722F-0A06-3741-9DFC-117B5DE86E2A}" srcOrd="0" destOrd="0" presId="urn:microsoft.com/office/officeart/2016/7/layout/VerticalDownArrowProcess"/>
    <dgm:cxn modelId="{74652D15-87DA-0946-A057-F8223A231EDE}" type="presOf" srcId="{401EF4C5-BF68-40CD-9616-6BC1D00ADD12}" destId="{16C9CA98-E075-5E47-BFF2-A9F77EBCD6CD}" srcOrd="0" destOrd="0" presId="urn:microsoft.com/office/officeart/2016/7/layout/VerticalDownArrowProcess"/>
    <dgm:cxn modelId="{84B48319-F3E1-499A-9965-A17864D05DD6}" srcId="{F058A3E7-8221-4956-A8EC-9D960E8A09B8}" destId="{6720A4CE-C058-4792-93E5-EF7052BB9AEA}" srcOrd="0" destOrd="0" parTransId="{25C3874C-6963-403D-B92E-9AB5F6F61CE5}" sibTransId="{01D9881E-E69F-432D-B04C-6D77E7E4DB08}"/>
    <dgm:cxn modelId="{32FCBE2B-F20F-4C4C-9D2F-237836B4F3C0}" type="presOf" srcId="{5A0694E5-2E0B-4D2F-899C-1D44079DAED0}" destId="{7758FFB2-224E-9B46-8CBD-59B48AEE218C}" srcOrd="1" destOrd="0" presId="urn:microsoft.com/office/officeart/2016/7/layout/VerticalDownArrowProcess"/>
    <dgm:cxn modelId="{4717DF30-EC9D-B948-9567-5878A7D5E601}" type="presOf" srcId="{5A0694E5-2E0B-4D2F-899C-1D44079DAED0}" destId="{FBECB151-71AB-A440-93E3-069E307FDA92}" srcOrd="0" destOrd="0" presId="urn:microsoft.com/office/officeart/2016/7/layout/VerticalDownArrowProcess"/>
    <dgm:cxn modelId="{47228333-79C6-B945-8832-6B285EDA1B1E}" type="presOf" srcId="{9930C45E-4777-4552-BDCB-991CE5CB3FC5}" destId="{91F8FC9F-20DC-0341-8C20-BC8765513917}" srcOrd="1" destOrd="0" presId="urn:microsoft.com/office/officeart/2016/7/layout/VerticalDownArrowProcess"/>
    <dgm:cxn modelId="{0495A735-8B82-E745-9964-C11A68183196}" type="presOf" srcId="{598C654A-2398-414D-9CAA-6FACFF27E2E0}" destId="{F6D8CE16-DF01-5F4F-847C-AB6541A4F5D8}" srcOrd="1" destOrd="0" presId="urn:microsoft.com/office/officeart/2016/7/layout/VerticalDownArrowProcess"/>
    <dgm:cxn modelId="{6402FA39-8230-4167-91EB-DA13516B5836}" srcId="{F38E0E43-FD45-44F2-B3AD-3FD811A51E1D}" destId="{598C654A-2398-414D-9CAA-6FACFF27E2E0}" srcOrd="8" destOrd="0" parTransId="{F7BF3F7B-6015-4940-B3C9-1CC77D73D4E1}" sibTransId="{B259892B-C98B-4F56-A3EF-291A54E0BAF1}"/>
    <dgm:cxn modelId="{7C60D63C-BA5E-4C59-8250-BBB38A3109C3}" srcId="{F38E0E43-FD45-44F2-B3AD-3FD811A51E1D}" destId="{9930C45E-4777-4552-BDCB-991CE5CB3FC5}" srcOrd="1" destOrd="0" parTransId="{B6F03C06-AC09-4B28-8E0E-5929A437CE03}" sibTransId="{33A1E013-FD7A-471D-BFDF-60A2623253D1}"/>
    <dgm:cxn modelId="{64CDB63D-77DB-EF46-9DDB-64F16D105E73}" type="presOf" srcId="{F058A3E7-8221-4956-A8EC-9D960E8A09B8}" destId="{F7F3C746-0A64-5F4D-A4E1-80DA48CD22AC}" srcOrd="0" destOrd="0" presId="urn:microsoft.com/office/officeart/2016/7/layout/VerticalDownArrowProcess"/>
    <dgm:cxn modelId="{0496694B-203D-5D46-8005-F792F014175F}" type="presOf" srcId="{193AA5FB-B5EB-4B41-A5A7-F3BA648DC63E}" destId="{A5418078-3952-294C-AE4D-629FD7A3FF9E}" srcOrd="0" destOrd="0" presId="urn:microsoft.com/office/officeart/2016/7/layout/VerticalDownArrowProcess"/>
    <dgm:cxn modelId="{0C109C4E-2F2F-4793-BE62-858F6086D66B}" srcId="{5A0694E5-2E0B-4D2F-899C-1D44079DAED0}" destId="{00D3D8D0-1AEF-46BB-9D2E-17ABDE3627C8}" srcOrd="0" destOrd="0" parTransId="{36B190B3-2AD1-4DDA-8237-5F4EC057C6C2}" sibTransId="{C3FA06C4-FC78-4D0D-8E25-B1C466B9A8E7}"/>
    <dgm:cxn modelId="{6EEFFC4E-93B3-4EB7-9DF3-338D5F4448D3}" srcId="{F38E0E43-FD45-44F2-B3AD-3FD811A51E1D}" destId="{D63E976F-5500-4057-B13D-B2A336D3BAE2}" srcOrd="6" destOrd="0" parTransId="{0AF5488F-E7A5-49FC-8E21-368A95E5BA98}" sibTransId="{2B5683B0-0F0B-452D-A370-6BB6D1680489}"/>
    <dgm:cxn modelId="{4C46844F-DAF0-4792-891B-38ADFC7CCD6F}" srcId="{F38E0E43-FD45-44F2-B3AD-3FD811A51E1D}" destId="{5CFD00B4-3907-4126-8898-5C99FECE63D7}" srcOrd="3" destOrd="0" parTransId="{642EDEC9-AF57-4B70-9099-DD93992C0E7E}" sibTransId="{BE039A1F-76C0-435B-9142-E44EB6E0AA8C}"/>
    <dgm:cxn modelId="{9A264D50-E2BC-4D05-ACDC-C61A7A537CEF}" srcId="{F38E0E43-FD45-44F2-B3AD-3FD811A51E1D}" destId="{401EF4C5-BF68-40CD-9616-6BC1D00ADD12}" srcOrd="4" destOrd="0" parTransId="{E168442D-9945-4742-AB17-4A1FCDAF448E}" sibTransId="{68D6F02D-30BE-47A3-B633-69CE7FB306BC}"/>
    <dgm:cxn modelId="{7C8B4352-9A93-0D44-AAA2-E004891509D1}" type="presOf" srcId="{9930C45E-4777-4552-BDCB-991CE5CB3FC5}" destId="{A43FAFDE-B711-B94C-8EB2-F128C5D7B388}" srcOrd="0" destOrd="0" presId="urn:microsoft.com/office/officeart/2016/7/layout/VerticalDownArrowProcess"/>
    <dgm:cxn modelId="{F0A30655-0E92-E947-83E9-634DCECE68B9}" type="presOf" srcId="{00D3D8D0-1AEF-46BB-9D2E-17ABDE3627C8}" destId="{F422BC2D-2AC2-B449-A9C0-C1B794046A8E}" srcOrd="0" destOrd="0" presId="urn:microsoft.com/office/officeart/2016/7/layout/VerticalDownArrowProcess"/>
    <dgm:cxn modelId="{90562055-C3CD-45AF-8267-2E505D7621FC}" srcId="{9930C45E-4777-4552-BDCB-991CE5CB3FC5}" destId="{B49E3A26-7A6E-49DE-9AFF-567EE94B6204}" srcOrd="0" destOrd="0" parTransId="{EEFCAD87-17DD-462E-91BA-A6C4BAD26CC8}" sibTransId="{3359C109-F38A-4D01-8182-05D94CFDD622}"/>
    <dgm:cxn modelId="{88DDF35D-C989-BD41-8D95-F87F13C72D83}" type="presOf" srcId="{FE00F864-5F54-421A-AB62-5BD3F77F239B}" destId="{B1352583-C23D-394E-8316-10D1E86ECFCA}" srcOrd="0" destOrd="0" presId="urn:microsoft.com/office/officeart/2016/7/layout/VerticalDownArrowProcess"/>
    <dgm:cxn modelId="{36757060-0B23-F045-B9CF-AB1583248E0F}" type="presOf" srcId="{97339670-D46D-49DD-9140-8F2593337053}" destId="{0D953036-C819-FE40-9380-3EF126BDD4DE}" srcOrd="0" destOrd="0" presId="urn:microsoft.com/office/officeart/2016/7/layout/VerticalDownArrowProcess"/>
    <dgm:cxn modelId="{AF365066-FFE9-43D5-A0F7-9284F2A8C7BE}" srcId="{F38E0E43-FD45-44F2-B3AD-3FD811A51E1D}" destId="{5A0694E5-2E0B-4D2F-899C-1D44079DAED0}" srcOrd="0" destOrd="0" parTransId="{3DFE0974-3778-45FA-AF86-26226111711D}" sibTransId="{2AD9DC62-3294-4F73-A080-BA61969CB301}"/>
    <dgm:cxn modelId="{276DA47A-E918-493D-8AF0-D39CD3D621DA}" srcId="{193AA5FB-B5EB-4B41-A5A7-F3BA648DC63E}" destId="{FE3CD442-30F2-4209-A273-3AE0704A565E}" srcOrd="0" destOrd="0" parTransId="{12EB377F-778B-4825-A70F-B63F588C1F6D}" sibTransId="{8482915D-D0B3-4CF7-8C30-04034C598966}"/>
    <dgm:cxn modelId="{137B4E7C-3D9F-1F4A-85D3-8E14F7E7B415}" type="presOf" srcId="{F058A3E7-8221-4956-A8EC-9D960E8A09B8}" destId="{F00F5759-BC61-E740-AB62-07EE23384DAA}" srcOrd="1" destOrd="0" presId="urn:microsoft.com/office/officeart/2016/7/layout/VerticalDownArrowProcess"/>
    <dgm:cxn modelId="{1D803984-B07B-49C2-B8F5-08BC58B03E01}" srcId="{F38E0E43-FD45-44F2-B3AD-3FD811A51E1D}" destId="{97339670-D46D-49DD-9140-8F2593337053}" srcOrd="5" destOrd="0" parTransId="{A940B225-68E6-4D3B-9174-8A16A29AEFC8}" sibTransId="{B7F50669-8EE9-40DE-AF9B-5A4CECDF0907}"/>
    <dgm:cxn modelId="{E8E0B790-A932-3440-86E4-6973BE837273}" type="presOf" srcId="{AD038BD4-6B76-4EED-B74A-0DD7EEA3E0BF}" destId="{B74F56DF-8D2D-0241-950C-027E9F823988}" srcOrd="1" destOrd="0" presId="urn:microsoft.com/office/officeart/2016/7/layout/VerticalDownArrowProcess"/>
    <dgm:cxn modelId="{F8B70696-27B9-4F7E-B430-6A961F4D6228}" srcId="{401EF4C5-BF68-40CD-9616-6BC1D00ADD12}" destId="{ED1F849A-47B3-4D0B-8C08-7CB4134DF1A0}" srcOrd="0" destOrd="0" parTransId="{230263BF-5D92-4093-ABD5-13D55BE5BC1F}" sibTransId="{0EC900BB-13BA-4E3E-AF41-7FA6E8CD449C}"/>
    <dgm:cxn modelId="{6DD2BB9C-DF0C-4D2D-9528-60905D0588C7}" srcId="{F38E0E43-FD45-44F2-B3AD-3FD811A51E1D}" destId="{193AA5FB-B5EB-4B41-A5A7-F3BA648DC63E}" srcOrd="9" destOrd="0" parTransId="{66700145-6A9C-45E2-8511-77D913406280}" sibTransId="{BAB55C29-DF9E-4F4B-AFB3-E0EB28833522}"/>
    <dgm:cxn modelId="{0E6C9BA5-3817-7F4C-B35B-4BBCD8C8194F}" type="presOf" srcId="{6720A4CE-C058-4792-93E5-EF7052BB9AEA}" destId="{132FAEE9-BF19-1A45-B3A3-3C2C9F5D9D2F}" srcOrd="0" destOrd="0" presId="urn:microsoft.com/office/officeart/2016/7/layout/VerticalDownArrowProcess"/>
    <dgm:cxn modelId="{6B80E8A5-63EB-074D-B6E1-93DA013B6DB8}" type="presOf" srcId="{7FEFCFBB-DDAB-4B92-8F35-0479B922609D}" destId="{D2A53417-ACAB-F64E-8A7C-B2C7773F84D5}" srcOrd="0" destOrd="0" presId="urn:microsoft.com/office/officeart/2016/7/layout/VerticalDownArrowProcess"/>
    <dgm:cxn modelId="{1BFDA1AE-21F9-4014-B615-BABC3C890691}" srcId="{AD038BD4-6B76-4EED-B74A-0DD7EEA3E0BF}" destId="{BEF82E87-D7D5-4183-9B65-2DA0B4BE514B}" srcOrd="0" destOrd="0" parTransId="{8A9539FF-941C-484D-952F-469287C7884F}" sibTransId="{89AA7CB3-19B3-4150-B3AE-920A5BDE5CCA}"/>
    <dgm:cxn modelId="{C8D967B1-B95A-3745-B23B-F123C6AA0005}" type="presOf" srcId="{598C654A-2398-414D-9CAA-6FACFF27E2E0}" destId="{AB7F42B4-2F66-5040-BCB0-36F25220DC64}" srcOrd="0" destOrd="0" presId="urn:microsoft.com/office/officeart/2016/7/layout/VerticalDownArrowProcess"/>
    <dgm:cxn modelId="{7A5B3EB3-3017-FB47-ABDF-A751384B0675}" type="presOf" srcId="{B49E3A26-7A6E-49DE-9AFF-567EE94B6204}" destId="{2639AA1C-401F-EF41-96A6-7A29D289892A}" srcOrd="0" destOrd="0" presId="urn:microsoft.com/office/officeart/2016/7/layout/VerticalDownArrowProcess"/>
    <dgm:cxn modelId="{68E961B8-BCD8-AE41-9BF8-F5DEE0B89469}" type="presOf" srcId="{D63E976F-5500-4057-B13D-B2A336D3BAE2}" destId="{365F6701-525B-A44A-B798-96BBBDE7F933}" srcOrd="1" destOrd="0" presId="urn:microsoft.com/office/officeart/2016/7/layout/VerticalDownArrowProcess"/>
    <dgm:cxn modelId="{CFAB32B9-0DF9-464C-961C-A6B201B9CB5D}" type="presOf" srcId="{ED1F849A-47B3-4D0B-8C08-7CB4134DF1A0}" destId="{29267706-D224-3A4A-9FCB-CC2754912B9D}" srcOrd="0" destOrd="0" presId="urn:microsoft.com/office/officeart/2016/7/layout/VerticalDownArrowProcess"/>
    <dgm:cxn modelId="{F5F84DBF-BC25-4C6F-A44B-86E51E8E55A0}" srcId="{5CFD00B4-3907-4126-8898-5C99FECE63D7}" destId="{7FEFCFBB-DDAB-4B92-8F35-0479B922609D}" srcOrd="0" destOrd="0" parTransId="{20682FB2-BA1C-41EA-B26D-D88D56F8D575}" sibTransId="{BEB18B8E-94FE-4FC1-A8E2-E6D60401372E}"/>
    <dgm:cxn modelId="{14C216C4-33FE-4F41-BE4D-F7B95D5A1DAC}" srcId="{97339670-D46D-49DD-9140-8F2593337053}" destId="{ED8CE8B4-F50D-4A40-A734-88E880A739F1}" srcOrd="0" destOrd="0" parTransId="{FF065860-BD28-4ACC-86CB-1EC4A6E487CB}" sibTransId="{DFC20438-19BE-49BB-8147-64F54ADC32A4}"/>
    <dgm:cxn modelId="{EDDC43C8-736D-BD4D-8220-EAAD12487D7F}" type="presOf" srcId="{401EF4C5-BF68-40CD-9616-6BC1D00ADD12}" destId="{15DD1E51-A813-8746-85E0-CDAE2D607D33}" srcOrd="1" destOrd="0" presId="urn:microsoft.com/office/officeart/2016/7/layout/VerticalDownArrowProcess"/>
    <dgm:cxn modelId="{A8AB39C9-BAD2-460C-90E3-4E44DD253591}" srcId="{F38E0E43-FD45-44F2-B3AD-3FD811A51E1D}" destId="{F058A3E7-8221-4956-A8EC-9D960E8A09B8}" srcOrd="7" destOrd="0" parTransId="{C894A885-CBE7-4170-AE46-F6FF648B54B3}" sibTransId="{DB69934E-362B-46F5-99D4-E3D27AB98FB2}"/>
    <dgm:cxn modelId="{D770C2C9-6E1F-AC4C-96E4-115EB12BD12A}" type="presOf" srcId="{8B225A5E-F7D1-4CDD-ADFA-5550D1F01E9D}" destId="{DFDFABE6-9D00-7B42-A590-06DB49ADC514}" srcOrd="0" destOrd="0" presId="urn:microsoft.com/office/officeart/2016/7/layout/VerticalDownArrowProcess"/>
    <dgm:cxn modelId="{ACA7D0CC-9F07-4102-9787-9E071CE12201}" srcId="{F38E0E43-FD45-44F2-B3AD-3FD811A51E1D}" destId="{AD038BD4-6B76-4EED-B74A-0DD7EEA3E0BF}" srcOrd="2" destOrd="0" parTransId="{BF1BC157-6BE9-4F00-A84B-5AB24A7ABD54}" sibTransId="{64B9D394-4D27-4F96-86FA-29A22C3833EF}"/>
    <dgm:cxn modelId="{0A73A2D2-DF96-A04D-90B4-382B5F3121B9}" type="presOf" srcId="{ED8CE8B4-F50D-4A40-A734-88E880A739F1}" destId="{A5EEAB8A-9C5E-E946-B14F-B6E6BAC432D0}" srcOrd="0" destOrd="0" presId="urn:microsoft.com/office/officeart/2016/7/layout/VerticalDownArrowProcess"/>
    <dgm:cxn modelId="{279BB2DE-FBC8-E94A-B54A-84F7987C6EE7}" type="presOf" srcId="{AD038BD4-6B76-4EED-B74A-0DD7EEA3E0BF}" destId="{2EBFA7AD-5A50-AF46-B25B-8AB24CA2D250}" srcOrd="0" destOrd="0" presId="urn:microsoft.com/office/officeart/2016/7/layout/VerticalDownArrowProcess"/>
    <dgm:cxn modelId="{9B7986E4-FBC3-3548-B0C9-F42F181A1614}" type="presOf" srcId="{97339670-D46D-49DD-9140-8F2593337053}" destId="{32B39B2E-4899-4D4E-A456-1EEB61FB6E51}" srcOrd="1" destOrd="0" presId="urn:microsoft.com/office/officeart/2016/7/layout/VerticalDownArrowProcess"/>
    <dgm:cxn modelId="{3AB187E6-A731-4E45-B58A-0303EAD7832D}" type="presOf" srcId="{FE3CD442-30F2-4209-A273-3AE0704A565E}" destId="{B6A4D9CD-BDB4-614A-A5A5-F66790BDFA2D}" srcOrd="0" destOrd="0" presId="urn:microsoft.com/office/officeart/2016/7/layout/VerticalDownArrowProcess"/>
    <dgm:cxn modelId="{30637DF6-B5CA-CF4D-B5E7-C421E21C217F}" type="presOf" srcId="{5CFD00B4-3907-4126-8898-5C99FECE63D7}" destId="{16934403-F747-4542-9DD1-0B741CA80CF3}" srcOrd="1" destOrd="0" presId="urn:microsoft.com/office/officeart/2016/7/layout/VerticalDownArrowProcess"/>
    <dgm:cxn modelId="{0E802496-5C53-7949-8A24-088B917FF33E}" type="presParOf" srcId="{BFA6583C-FDA3-7E4D-93EF-5EC26E7C3BAD}" destId="{691D846D-1799-FC4C-B5B0-555A3FAFB329}" srcOrd="0" destOrd="0" presId="urn:microsoft.com/office/officeart/2016/7/layout/VerticalDownArrowProcess"/>
    <dgm:cxn modelId="{473A7227-A2D9-074A-B1B1-576C2540072C}" type="presParOf" srcId="{691D846D-1799-FC4C-B5B0-555A3FAFB329}" destId="{A5418078-3952-294C-AE4D-629FD7A3FF9E}" srcOrd="0" destOrd="0" presId="urn:microsoft.com/office/officeart/2016/7/layout/VerticalDownArrowProcess"/>
    <dgm:cxn modelId="{49C9F8B1-C68A-4042-9610-4A7573851D15}" type="presParOf" srcId="{691D846D-1799-FC4C-B5B0-555A3FAFB329}" destId="{B6A4D9CD-BDB4-614A-A5A5-F66790BDFA2D}" srcOrd="1" destOrd="0" presId="urn:microsoft.com/office/officeart/2016/7/layout/VerticalDownArrowProcess"/>
    <dgm:cxn modelId="{B0BB64D7-B93C-3645-BAE2-1F31261EFB40}" type="presParOf" srcId="{BFA6583C-FDA3-7E4D-93EF-5EC26E7C3BAD}" destId="{B441F96E-265E-AB4F-A766-F7239BA754BC}" srcOrd="1" destOrd="0" presId="urn:microsoft.com/office/officeart/2016/7/layout/VerticalDownArrowProcess"/>
    <dgm:cxn modelId="{A1DC7038-4D84-E14D-A575-F32B6FDC91A6}" type="presParOf" srcId="{BFA6583C-FDA3-7E4D-93EF-5EC26E7C3BAD}" destId="{EAA85301-3F0B-9A40-A699-C2B77A358CDF}" srcOrd="2" destOrd="0" presId="urn:microsoft.com/office/officeart/2016/7/layout/VerticalDownArrowProcess"/>
    <dgm:cxn modelId="{A0DD8E38-F6F3-1946-AE57-A7A5BD1E0234}" type="presParOf" srcId="{EAA85301-3F0B-9A40-A699-C2B77A358CDF}" destId="{AB7F42B4-2F66-5040-BCB0-36F25220DC64}" srcOrd="0" destOrd="0" presId="urn:microsoft.com/office/officeart/2016/7/layout/VerticalDownArrowProcess"/>
    <dgm:cxn modelId="{675E39F8-4DF2-EB4C-9C83-D4FA46EA0ABD}" type="presParOf" srcId="{EAA85301-3F0B-9A40-A699-C2B77A358CDF}" destId="{F6D8CE16-DF01-5F4F-847C-AB6541A4F5D8}" srcOrd="1" destOrd="0" presId="urn:microsoft.com/office/officeart/2016/7/layout/VerticalDownArrowProcess"/>
    <dgm:cxn modelId="{348FB984-2881-B444-A5E0-1D027A0ABCF8}" type="presParOf" srcId="{EAA85301-3F0B-9A40-A699-C2B77A358CDF}" destId="{DFDFABE6-9D00-7B42-A590-06DB49ADC514}" srcOrd="2" destOrd="0" presId="urn:microsoft.com/office/officeart/2016/7/layout/VerticalDownArrowProcess"/>
    <dgm:cxn modelId="{13ED4D71-4A24-0C45-9D1A-201390D77201}" type="presParOf" srcId="{BFA6583C-FDA3-7E4D-93EF-5EC26E7C3BAD}" destId="{FED2E7A8-193F-984D-9A66-6406A77E8A7B}" srcOrd="3" destOrd="0" presId="urn:microsoft.com/office/officeart/2016/7/layout/VerticalDownArrowProcess"/>
    <dgm:cxn modelId="{7549541B-6A67-BE46-93E3-E3E5DCFB54BB}" type="presParOf" srcId="{BFA6583C-FDA3-7E4D-93EF-5EC26E7C3BAD}" destId="{750C9213-0DBB-3948-A107-16CB5BA3ECE3}" srcOrd="4" destOrd="0" presId="urn:microsoft.com/office/officeart/2016/7/layout/VerticalDownArrowProcess"/>
    <dgm:cxn modelId="{4A57C4FC-14E0-B542-B78A-857259C3FBA9}" type="presParOf" srcId="{750C9213-0DBB-3948-A107-16CB5BA3ECE3}" destId="{F7F3C746-0A64-5F4D-A4E1-80DA48CD22AC}" srcOrd="0" destOrd="0" presId="urn:microsoft.com/office/officeart/2016/7/layout/VerticalDownArrowProcess"/>
    <dgm:cxn modelId="{57F97F94-3F92-9E42-8E5C-4C57B05571E2}" type="presParOf" srcId="{750C9213-0DBB-3948-A107-16CB5BA3ECE3}" destId="{F00F5759-BC61-E740-AB62-07EE23384DAA}" srcOrd="1" destOrd="0" presId="urn:microsoft.com/office/officeart/2016/7/layout/VerticalDownArrowProcess"/>
    <dgm:cxn modelId="{8649F2CB-4F14-6944-A733-6D294CF50D1C}" type="presParOf" srcId="{750C9213-0DBB-3948-A107-16CB5BA3ECE3}" destId="{132FAEE9-BF19-1A45-B3A3-3C2C9F5D9D2F}" srcOrd="2" destOrd="0" presId="urn:microsoft.com/office/officeart/2016/7/layout/VerticalDownArrowProcess"/>
    <dgm:cxn modelId="{D70A3371-F60F-1F4F-BC65-3554B1B56F95}" type="presParOf" srcId="{BFA6583C-FDA3-7E4D-93EF-5EC26E7C3BAD}" destId="{5778B2A9-2574-F24F-9278-D07CCB352E70}" srcOrd="5" destOrd="0" presId="urn:microsoft.com/office/officeart/2016/7/layout/VerticalDownArrowProcess"/>
    <dgm:cxn modelId="{D9790691-DFA7-7F4F-A21F-EC7E5385C57D}" type="presParOf" srcId="{BFA6583C-FDA3-7E4D-93EF-5EC26E7C3BAD}" destId="{6AE3F111-017F-504D-8AD2-406F643B6855}" srcOrd="6" destOrd="0" presId="urn:microsoft.com/office/officeart/2016/7/layout/VerticalDownArrowProcess"/>
    <dgm:cxn modelId="{B0741BBD-1607-B943-9929-6147D218CB96}" type="presParOf" srcId="{6AE3F111-017F-504D-8AD2-406F643B6855}" destId="{B7D7838C-659D-E844-ABD7-B9184B7A75E8}" srcOrd="0" destOrd="0" presId="urn:microsoft.com/office/officeart/2016/7/layout/VerticalDownArrowProcess"/>
    <dgm:cxn modelId="{1B946A4B-68DA-674D-A468-C0BF0C0F7E91}" type="presParOf" srcId="{6AE3F111-017F-504D-8AD2-406F643B6855}" destId="{365F6701-525B-A44A-B798-96BBBDE7F933}" srcOrd="1" destOrd="0" presId="urn:microsoft.com/office/officeart/2016/7/layout/VerticalDownArrowProcess"/>
    <dgm:cxn modelId="{52CB921A-04AB-9747-9AB1-10CD1ACCD4BD}" type="presParOf" srcId="{6AE3F111-017F-504D-8AD2-406F643B6855}" destId="{B1352583-C23D-394E-8316-10D1E86ECFCA}" srcOrd="2" destOrd="0" presId="urn:microsoft.com/office/officeart/2016/7/layout/VerticalDownArrowProcess"/>
    <dgm:cxn modelId="{9197139B-2DFB-344A-B660-304773CF4B07}" type="presParOf" srcId="{BFA6583C-FDA3-7E4D-93EF-5EC26E7C3BAD}" destId="{10B35F8E-25C6-2B4F-AF39-949793DBD3C6}" srcOrd="7" destOrd="0" presId="urn:microsoft.com/office/officeart/2016/7/layout/VerticalDownArrowProcess"/>
    <dgm:cxn modelId="{2944E5B6-29BB-EE41-80F9-C2629D366B1F}" type="presParOf" srcId="{BFA6583C-FDA3-7E4D-93EF-5EC26E7C3BAD}" destId="{94D92AEF-A9DE-4941-B3E7-DF4D25F61BC1}" srcOrd="8" destOrd="0" presId="urn:microsoft.com/office/officeart/2016/7/layout/VerticalDownArrowProcess"/>
    <dgm:cxn modelId="{A4C8F0C3-8FF3-EA4F-81FA-A6F4E50E46F9}" type="presParOf" srcId="{94D92AEF-A9DE-4941-B3E7-DF4D25F61BC1}" destId="{0D953036-C819-FE40-9380-3EF126BDD4DE}" srcOrd="0" destOrd="0" presId="urn:microsoft.com/office/officeart/2016/7/layout/VerticalDownArrowProcess"/>
    <dgm:cxn modelId="{F83D96D6-678A-DF4A-9F31-360B7354F51C}" type="presParOf" srcId="{94D92AEF-A9DE-4941-B3E7-DF4D25F61BC1}" destId="{32B39B2E-4899-4D4E-A456-1EEB61FB6E51}" srcOrd="1" destOrd="0" presId="urn:microsoft.com/office/officeart/2016/7/layout/VerticalDownArrowProcess"/>
    <dgm:cxn modelId="{52B3E6FF-0920-C045-8A2A-AE9BB3DD2FBF}" type="presParOf" srcId="{94D92AEF-A9DE-4941-B3E7-DF4D25F61BC1}" destId="{A5EEAB8A-9C5E-E946-B14F-B6E6BAC432D0}" srcOrd="2" destOrd="0" presId="urn:microsoft.com/office/officeart/2016/7/layout/VerticalDownArrowProcess"/>
    <dgm:cxn modelId="{1B0DFF49-896D-2B4F-A37A-7EEC3ABDD803}" type="presParOf" srcId="{BFA6583C-FDA3-7E4D-93EF-5EC26E7C3BAD}" destId="{04A3A047-DF29-6F49-87F5-A2668B1AD0D2}" srcOrd="9" destOrd="0" presId="urn:microsoft.com/office/officeart/2016/7/layout/VerticalDownArrowProcess"/>
    <dgm:cxn modelId="{7CA499C0-D317-8141-85DA-A6919B9181D0}" type="presParOf" srcId="{BFA6583C-FDA3-7E4D-93EF-5EC26E7C3BAD}" destId="{264C0DA0-3079-3043-96EB-7E5FE29E4B57}" srcOrd="10" destOrd="0" presId="urn:microsoft.com/office/officeart/2016/7/layout/VerticalDownArrowProcess"/>
    <dgm:cxn modelId="{63844C50-F823-5B43-98C3-9ACC74138634}" type="presParOf" srcId="{264C0DA0-3079-3043-96EB-7E5FE29E4B57}" destId="{16C9CA98-E075-5E47-BFF2-A9F77EBCD6CD}" srcOrd="0" destOrd="0" presId="urn:microsoft.com/office/officeart/2016/7/layout/VerticalDownArrowProcess"/>
    <dgm:cxn modelId="{2F3AE79F-BC88-CF4A-BCC7-062524045F92}" type="presParOf" srcId="{264C0DA0-3079-3043-96EB-7E5FE29E4B57}" destId="{15DD1E51-A813-8746-85E0-CDAE2D607D33}" srcOrd="1" destOrd="0" presId="urn:microsoft.com/office/officeart/2016/7/layout/VerticalDownArrowProcess"/>
    <dgm:cxn modelId="{2A47F7CA-F5C3-BB4F-9F9E-7CC6F2D0ADC8}" type="presParOf" srcId="{264C0DA0-3079-3043-96EB-7E5FE29E4B57}" destId="{29267706-D224-3A4A-9FCB-CC2754912B9D}" srcOrd="2" destOrd="0" presId="urn:microsoft.com/office/officeart/2016/7/layout/VerticalDownArrowProcess"/>
    <dgm:cxn modelId="{D935B138-5209-4F4F-80F3-755D35FD7345}" type="presParOf" srcId="{BFA6583C-FDA3-7E4D-93EF-5EC26E7C3BAD}" destId="{DFA89040-8403-444D-A7F8-72CCED70A00A}" srcOrd="11" destOrd="0" presId="urn:microsoft.com/office/officeart/2016/7/layout/VerticalDownArrowProcess"/>
    <dgm:cxn modelId="{B04E29FD-672C-DA48-903F-EF9384E0CEE8}" type="presParOf" srcId="{BFA6583C-FDA3-7E4D-93EF-5EC26E7C3BAD}" destId="{DF815200-D682-6549-8A24-8BC605E94FA2}" srcOrd="12" destOrd="0" presId="urn:microsoft.com/office/officeart/2016/7/layout/VerticalDownArrowProcess"/>
    <dgm:cxn modelId="{77348DB5-585F-0240-908E-C08E36354408}" type="presParOf" srcId="{DF815200-D682-6549-8A24-8BC605E94FA2}" destId="{DC076C70-5FD6-7F4B-9614-3E517B38A249}" srcOrd="0" destOrd="0" presId="urn:microsoft.com/office/officeart/2016/7/layout/VerticalDownArrowProcess"/>
    <dgm:cxn modelId="{0A260154-7BFC-E248-BEA8-CC20047FCA65}" type="presParOf" srcId="{DF815200-D682-6549-8A24-8BC605E94FA2}" destId="{16934403-F747-4542-9DD1-0B741CA80CF3}" srcOrd="1" destOrd="0" presId="urn:microsoft.com/office/officeart/2016/7/layout/VerticalDownArrowProcess"/>
    <dgm:cxn modelId="{B6791A15-6185-DF4B-A0DE-333D09BDEC1C}" type="presParOf" srcId="{DF815200-D682-6549-8A24-8BC605E94FA2}" destId="{D2A53417-ACAB-F64E-8A7C-B2C7773F84D5}" srcOrd="2" destOrd="0" presId="urn:microsoft.com/office/officeart/2016/7/layout/VerticalDownArrowProcess"/>
    <dgm:cxn modelId="{8DCCA91A-9C08-EF4F-B985-54976B1273D4}" type="presParOf" srcId="{BFA6583C-FDA3-7E4D-93EF-5EC26E7C3BAD}" destId="{697960BB-6DFE-DD4F-8B17-BC160D7630E2}" srcOrd="13" destOrd="0" presId="urn:microsoft.com/office/officeart/2016/7/layout/VerticalDownArrowProcess"/>
    <dgm:cxn modelId="{2BD0C50B-71EA-1E40-961B-FB379C2D9856}" type="presParOf" srcId="{BFA6583C-FDA3-7E4D-93EF-5EC26E7C3BAD}" destId="{F602E69E-DB21-0047-9B45-32CA05313650}" srcOrd="14" destOrd="0" presId="urn:microsoft.com/office/officeart/2016/7/layout/VerticalDownArrowProcess"/>
    <dgm:cxn modelId="{CE7242A9-E484-8C42-8B0B-ED37F35DD228}" type="presParOf" srcId="{F602E69E-DB21-0047-9B45-32CA05313650}" destId="{2EBFA7AD-5A50-AF46-B25B-8AB24CA2D250}" srcOrd="0" destOrd="0" presId="urn:microsoft.com/office/officeart/2016/7/layout/VerticalDownArrowProcess"/>
    <dgm:cxn modelId="{85013EC7-6684-884C-BF38-86E493C0482F}" type="presParOf" srcId="{F602E69E-DB21-0047-9B45-32CA05313650}" destId="{B74F56DF-8D2D-0241-950C-027E9F823988}" srcOrd="1" destOrd="0" presId="urn:microsoft.com/office/officeart/2016/7/layout/VerticalDownArrowProcess"/>
    <dgm:cxn modelId="{40262430-6733-B24C-8A08-C62A4E0E3146}" type="presParOf" srcId="{F602E69E-DB21-0047-9B45-32CA05313650}" destId="{81EB722F-0A06-3741-9DFC-117B5DE86E2A}" srcOrd="2" destOrd="0" presId="urn:microsoft.com/office/officeart/2016/7/layout/VerticalDownArrowProcess"/>
    <dgm:cxn modelId="{FD9E6419-4EAD-9242-9874-A6BBBE2BAA47}" type="presParOf" srcId="{BFA6583C-FDA3-7E4D-93EF-5EC26E7C3BAD}" destId="{301566F6-B1A1-7D44-9B68-C7B935556A54}" srcOrd="15" destOrd="0" presId="urn:microsoft.com/office/officeart/2016/7/layout/VerticalDownArrowProcess"/>
    <dgm:cxn modelId="{9AA461F6-2480-7F41-BAB1-EC4073825288}" type="presParOf" srcId="{BFA6583C-FDA3-7E4D-93EF-5EC26E7C3BAD}" destId="{36B7432D-0053-6D48-9DB2-1A078A3D1B54}" srcOrd="16" destOrd="0" presId="urn:microsoft.com/office/officeart/2016/7/layout/VerticalDownArrowProcess"/>
    <dgm:cxn modelId="{994F3D07-BDD8-1340-BE26-7727B11B4316}" type="presParOf" srcId="{36B7432D-0053-6D48-9DB2-1A078A3D1B54}" destId="{A43FAFDE-B711-B94C-8EB2-F128C5D7B388}" srcOrd="0" destOrd="0" presId="urn:microsoft.com/office/officeart/2016/7/layout/VerticalDownArrowProcess"/>
    <dgm:cxn modelId="{2FE24E97-1419-9540-A2BD-A158137D37C2}" type="presParOf" srcId="{36B7432D-0053-6D48-9DB2-1A078A3D1B54}" destId="{91F8FC9F-20DC-0341-8C20-BC8765513917}" srcOrd="1" destOrd="0" presId="urn:microsoft.com/office/officeart/2016/7/layout/VerticalDownArrowProcess"/>
    <dgm:cxn modelId="{1E9018B2-9621-9C4D-B75D-2F7BA8F2A49F}" type="presParOf" srcId="{36B7432D-0053-6D48-9DB2-1A078A3D1B54}" destId="{2639AA1C-401F-EF41-96A6-7A29D289892A}" srcOrd="2" destOrd="0" presId="urn:microsoft.com/office/officeart/2016/7/layout/VerticalDownArrowProcess"/>
    <dgm:cxn modelId="{25264F39-CE22-2E4D-8F2C-D1FF12CBB8EF}" type="presParOf" srcId="{BFA6583C-FDA3-7E4D-93EF-5EC26E7C3BAD}" destId="{5F783955-B9F6-C64F-B7B9-3E888EBDC1AA}" srcOrd="17" destOrd="0" presId="urn:microsoft.com/office/officeart/2016/7/layout/VerticalDownArrowProcess"/>
    <dgm:cxn modelId="{5BF95F9F-80E9-8342-98F0-85BF3C9C7032}" type="presParOf" srcId="{BFA6583C-FDA3-7E4D-93EF-5EC26E7C3BAD}" destId="{76C70C2A-C3BA-444C-95ED-D5B304B1A371}" srcOrd="18" destOrd="0" presId="urn:microsoft.com/office/officeart/2016/7/layout/VerticalDownArrowProcess"/>
    <dgm:cxn modelId="{A6855EDE-9258-C544-9FFB-8C264279951E}" type="presParOf" srcId="{76C70C2A-C3BA-444C-95ED-D5B304B1A371}" destId="{FBECB151-71AB-A440-93E3-069E307FDA92}" srcOrd="0" destOrd="0" presId="urn:microsoft.com/office/officeart/2016/7/layout/VerticalDownArrowProcess"/>
    <dgm:cxn modelId="{B0937318-2C91-C444-BADA-B21914BD63B3}" type="presParOf" srcId="{76C70C2A-C3BA-444C-95ED-D5B304B1A371}" destId="{7758FFB2-224E-9B46-8CBD-59B48AEE218C}" srcOrd="1" destOrd="0" presId="urn:microsoft.com/office/officeart/2016/7/layout/VerticalDownArrowProcess"/>
    <dgm:cxn modelId="{7D825505-2F42-C943-9D90-50A236C9970C}" type="presParOf" srcId="{76C70C2A-C3BA-444C-95ED-D5B304B1A371}" destId="{F422BC2D-2AC2-B449-A9C0-C1B794046A8E}"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18078-3952-294C-AE4D-629FD7A3FF9E}">
      <dsp:nvSpPr>
        <dsp:cNvPr id="0" name=""/>
        <dsp:cNvSpPr/>
      </dsp:nvSpPr>
      <dsp:spPr>
        <a:xfrm>
          <a:off x="0" y="3811084"/>
          <a:ext cx="2628900" cy="2780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a:t>Step 10</a:t>
          </a:r>
        </a:p>
      </dsp:txBody>
      <dsp:txXfrm>
        <a:off x="0" y="3811084"/>
        <a:ext cx="2628900" cy="278035"/>
      </dsp:txXfrm>
    </dsp:sp>
    <dsp:sp modelId="{B6A4D9CD-BDB4-614A-A5A5-F66790BDFA2D}">
      <dsp:nvSpPr>
        <dsp:cNvPr id="0" name=""/>
        <dsp:cNvSpPr/>
      </dsp:nvSpPr>
      <dsp:spPr>
        <a:xfrm>
          <a:off x="2628900" y="3811084"/>
          <a:ext cx="7886700" cy="2780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For the measurement of crystalline-state Sb2Se3 metalens, the fabricated metalens was annealed at 220 °C for 5 min. </a:t>
          </a:r>
        </a:p>
      </dsp:txBody>
      <dsp:txXfrm>
        <a:off x="2628900" y="3811084"/>
        <a:ext cx="7886700" cy="278035"/>
      </dsp:txXfrm>
    </dsp:sp>
    <dsp:sp modelId="{F6D8CE16-DF01-5F4F-847C-AB6541A4F5D8}">
      <dsp:nvSpPr>
        <dsp:cNvPr id="0" name=""/>
        <dsp:cNvSpPr/>
      </dsp:nvSpPr>
      <dsp:spPr>
        <a:xfrm rot="10800000">
          <a:off x="0" y="3387635"/>
          <a:ext cx="2628900" cy="42761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a:t>Step 9</a:t>
          </a:r>
        </a:p>
      </dsp:txBody>
      <dsp:txXfrm rot="-10800000">
        <a:off x="0" y="3387635"/>
        <a:ext cx="2628900" cy="277952"/>
      </dsp:txXfrm>
    </dsp:sp>
    <dsp:sp modelId="{DFDFABE6-9D00-7B42-A590-06DB49ADC514}">
      <dsp:nvSpPr>
        <dsp:cNvPr id="0" name=""/>
        <dsp:cNvSpPr/>
      </dsp:nvSpPr>
      <dsp:spPr>
        <a:xfrm>
          <a:off x="2628900" y="3387635"/>
          <a:ext cx="7886700" cy="277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We observed and obtained the SEM images. </a:t>
          </a:r>
        </a:p>
      </dsp:txBody>
      <dsp:txXfrm>
        <a:off x="2628900" y="3387635"/>
        <a:ext cx="7886700" cy="277952"/>
      </dsp:txXfrm>
    </dsp:sp>
    <dsp:sp modelId="{F00F5759-BC61-E740-AB62-07EE23384DAA}">
      <dsp:nvSpPr>
        <dsp:cNvPr id="0" name=""/>
        <dsp:cNvSpPr/>
      </dsp:nvSpPr>
      <dsp:spPr>
        <a:xfrm rot="10800000">
          <a:off x="0" y="2964187"/>
          <a:ext cx="2628900" cy="42761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a:t>Step 8</a:t>
          </a:r>
        </a:p>
      </dsp:txBody>
      <dsp:txXfrm rot="-10800000">
        <a:off x="0" y="2964187"/>
        <a:ext cx="2628900" cy="277952"/>
      </dsp:txXfrm>
    </dsp:sp>
    <dsp:sp modelId="{132FAEE9-BF19-1A45-B3A3-3C2C9F5D9D2F}">
      <dsp:nvSpPr>
        <dsp:cNvPr id="0" name=""/>
        <dsp:cNvSpPr/>
      </dsp:nvSpPr>
      <dsp:spPr>
        <a:xfrm>
          <a:off x="2628900" y="2964187"/>
          <a:ext cx="7886700" cy="277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Etching process.</a:t>
          </a:r>
        </a:p>
      </dsp:txBody>
      <dsp:txXfrm>
        <a:off x="2628900" y="2964187"/>
        <a:ext cx="7886700" cy="277952"/>
      </dsp:txXfrm>
    </dsp:sp>
    <dsp:sp modelId="{365F6701-525B-A44A-B798-96BBBDE7F933}">
      <dsp:nvSpPr>
        <dsp:cNvPr id="0" name=""/>
        <dsp:cNvSpPr/>
      </dsp:nvSpPr>
      <dsp:spPr>
        <a:xfrm rot="10800000">
          <a:off x="0" y="2540739"/>
          <a:ext cx="2628900" cy="42761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a:t>Step 7</a:t>
          </a:r>
        </a:p>
      </dsp:txBody>
      <dsp:txXfrm rot="-10800000">
        <a:off x="0" y="2540739"/>
        <a:ext cx="2628900" cy="277952"/>
      </dsp:txXfrm>
    </dsp:sp>
    <dsp:sp modelId="{B1352583-C23D-394E-8316-10D1E86ECFCA}">
      <dsp:nvSpPr>
        <dsp:cNvPr id="0" name=""/>
        <dsp:cNvSpPr/>
      </dsp:nvSpPr>
      <dsp:spPr>
        <a:xfrm>
          <a:off x="2628900" y="2540739"/>
          <a:ext cx="7886700" cy="277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After the design is fabricated, we used MF319 as the developer and followed by DI water for 90 sec.</a:t>
          </a:r>
        </a:p>
      </dsp:txBody>
      <dsp:txXfrm>
        <a:off x="2628900" y="2540739"/>
        <a:ext cx="7886700" cy="277952"/>
      </dsp:txXfrm>
    </dsp:sp>
    <dsp:sp modelId="{32B39B2E-4899-4D4E-A456-1EEB61FB6E51}">
      <dsp:nvSpPr>
        <dsp:cNvPr id="0" name=""/>
        <dsp:cNvSpPr/>
      </dsp:nvSpPr>
      <dsp:spPr>
        <a:xfrm rot="10800000">
          <a:off x="0" y="2117291"/>
          <a:ext cx="2628900" cy="42761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a:t>Step 6</a:t>
          </a:r>
        </a:p>
      </dsp:txBody>
      <dsp:txXfrm rot="-10800000">
        <a:off x="0" y="2117291"/>
        <a:ext cx="2628900" cy="277952"/>
      </dsp:txXfrm>
    </dsp:sp>
    <dsp:sp modelId="{A5EEAB8A-9C5E-E946-B14F-B6E6BAC432D0}">
      <dsp:nvSpPr>
        <dsp:cNvPr id="0" name=""/>
        <dsp:cNvSpPr/>
      </dsp:nvSpPr>
      <dsp:spPr>
        <a:xfrm>
          <a:off x="2628900" y="2117291"/>
          <a:ext cx="7886700" cy="277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We used EBL Voyager to fabricate the design on the sample as the design is very intricate and abstract. </a:t>
          </a:r>
        </a:p>
      </dsp:txBody>
      <dsp:txXfrm>
        <a:off x="2628900" y="2117291"/>
        <a:ext cx="7886700" cy="277952"/>
      </dsp:txXfrm>
    </dsp:sp>
    <dsp:sp modelId="{15DD1E51-A813-8746-85E0-CDAE2D607D33}">
      <dsp:nvSpPr>
        <dsp:cNvPr id="0" name=""/>
        <dsp:cNvSpPr/>
      </dsp:nvSpPr>
      <dsp:spPr>
        <a:xfrm rot="10800000">
          <a:off x="0" y="1693843"/>
          <a:ext cx="2628900" cy="42761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a:t>Step 5</a:t>
          </a:r>
        </a:p>
      </dsp:txBody>
      <dsp:txXfrm rot="-10800000">
        <a:off x="0" y="1693843"/>
        <a:ext cx="2628900" cy="277952"/>
      </dsp:txXfrm>
    </dsp:sp>
    <dsp:sp modelId="{29267706-D224-3A4A-9FCB-CC2754912B9D}">
      <dsp:nvSpPr>
        <dsp:cNvPr id="0" name=""/>
        <dsp:cNvSpPr/>
      </dsp:nvSpPr>
      <dsp:spPr>
        <a:xfrm>
          <a:off x="2628900" y="1693843"/>
          <a:ext cx="7886700" cy="277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Applied the negative photoresist ARN 7520.18, spined at 4000rpm for 1 min and post-bake at 85 degrees C for 1 min. </a:t>
          </a:r>
        </a:p>
      </dsp:txBody>
      <dsp:txXfrm>
        <a:off x="2628900" y="1693843"/>
        <a:ext cx="7886700" cy="277952"/>
      </dsp:txXfrm>
    </dsp:sp>
    <dsp:sp modelId="{16934403-F747-4542-9DD1-0B741CA80CF3}">
      <dsp:nvSpPr>
        <dsp:cNvPr id="0" name=""/>
        <dsp:cNvSpPr/>
      </dsp:nvSpPr>
      <dsp:spPr>
        <a:xfrm rot="10800000">
          <a:off x="0" y="1270394"/>
          <a:ext cx="2628900" cy="42761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a:t>Step 4</a:t>
          </a:r>
        </a:p>
      </dsp:txBody>
      <dsp:txXfrm rot="-10800000">
        <a:off x="0" y="1270394"/>
        <a:ext cx="2628900" cy="277952"/>
      </dsp:txXfrm>
    </dsp:sp>
    <dsp:sp modelId="{D2A53417-ACAB-F64E-8A7C-B2C7773F84D5}">
      <dsp:nvSpPr>
        <dsp:cNvPr id="0" name=""/>
        <dsp:cNvSpPr/>
      </dsp:nvSpPr>
      <dsp:spPr>
        <a:xfrm>
          <a:off x="2628900" y="1270394"/>
          <a:ext cx="7886700" cy="277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Pre-baked the sample at 85 degrees C for 1 min.</a:t>
          </a:r>
        </a:p>
      </dsp:txBody>
      <dsp:txXfrm>
        <a:off x="2628900" y="1270394"/>
        <a:ext cx="7886700" cy="277952"/>
      </dsp:txXfrm>
    </dsp:sp>
    <dsp:sp modelId="{B74F56DF-8D2D-0241-950C-027E9F823988}">
      <dsp:nvSpPr>
        <dsp:cNvPr id="0" name=""/>
        <dsp:cNvSpPr/>
      </dsp:nvSpPr>
      <dsp:spPr>
        <a:xfrm rot="10800000">
          <a:off x="0" y="846946"/>
          <a:ext cx="2628900" cy="42761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a:t>Step 3</a:t>
          </a:r>
        </a:p>
      </dsp:txBody>
      <dsp:txXfrm rot="-10800000">
        <a:off x="0" y="846946"/>
        <a:ext cx="2628900" cy="277952"/>
      </dsp:txXfrm>
    </dsp:sp>
    <dsp:sp modelId="{81EB722F-0A06-3741-9DFC-117B5DE86E2A}">
      <dsp:nvSpPr>
        <dsp:cNvPr id="0" name=""/>
        <dsp:cNvSpPr/>
      </dsp:nvSpPr>
      <dsp:spPr>
        <a:xfrm>
          <a:off x="2628900" y="846946"/>
          <a:ext cx="7886700" cy="277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Pre-cleaned with Acetone, followed by IPA, and dried the sample using the nitrogen gun.</a:t>
          </a:r>
        </a:p>
      </dsp:txBody>
      <dsp:txXfrm>
        <a:off x="2628900" y="846946"/>
        <a:ext cx="7886700" cy="277952"/>
      </dsp:txXfrm>
    </dsp:sp>
    <dsp:sp modelId="{91F8FC9F-20DC-0341-8C20-BC8765513917}">
      <dsp:nvSpPr>
        <dsp:cNvPr id="0" name=""/>
        <dsp:cNvSpPr/>
      </dsp:nvSpPr>
      <dsp:spPr>
        <a:xfrm rot="10800000">
          <a:off x="0" y="423498"/>
          <a:ext cx="2628900" cy="42761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a:t>Step 2</a:t>
          </a:r>
        </a:p>
      </dsp:txBody>
      <dsp:txXfrm rot="-10800000">
        <a:off x="0" y="423498"/>
        <a:ext cx="2628900" cy="277952"/>
      </dsp:txXfrm>
    </dsp:sp>
    <dsp:sp modelId="{2639AA1C-401F-EF41-96A6-7A29D289892A}">
      <dsp:nvSpPr>
        <dsp:cNvPr id="0" name=""/>
        <dsp:cNvSpPr/>
      </dsp:nvSpPr>
      <dsp:spPr>
        <a:xfrm>
          <a:off x="2628900" y="423498"/>
          <a:ext cx="7886700" cy="277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dirty="0"/>
            <a:t>300 nm of Antimony </a:t>
          </a:r>
          <a:r>
            <a:rPr lang="en-US" sz="1100" kern="1200" dirty="0" err="1"/>
            <a:t>Triserenide</a:t>
          </a:r>
          <a:r>
            <a:rPr lang="en-US" sz="1100" kern="1200" dirty="0"/>
            <a:t> [Sb2Se3], PCM is deposited on the sample consisting of 200nm of Indium Tin Oxide [ ITO ].</a:t>
          </a:r>
        </a:p>
      </dsp:txBody>
      <dsp:txXfrm>
        <a:off x="2628900" y="423498"/>
        <a:ext cx="7886700" cy="277952"/>
      </dsp:txXfrm>
    </dsp:sp>
    <dsp:sp modelId="{7758FFB2-224E-9B46-8CBD-59B48AEE218C}">
      <dsp:nvSpPr>
        <dsp:cNvPr id="0" name=""/>
        <dsp:cNvSpPr/>
      </dsp:nvSpPr>
      <dsp:spPr>
        <a:xfrm rot="10800000">
          <a:off x="0" y="50"/>
          <a:ext cx="2628900" cy="42761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a:t>Step 1</a:t>
          </a:r>
        </a:p>
      </dsp:txBody>
      <dsp:txXfrm rot="-10800000">
        <a:off x="0" y="50"/>
        <a:ext cx="2628900" cy="277952"/>
      </dsp:txXfrm>
    </dsp:sp>
    <dsp:sp modelId="{F422BC2D-2AC2-B449-A9C0-C1B794046A8E}">
      <dsp:nvSpPr>
        <dsp:cNvPr id="0" name=""/>
        <dsp:cNvSpPr/>
      </dsp:nvSpPr>
      <dsp:spPr>
        <a:xfrm>
          <a:off x="2628900" y="50"/>
          <a:ext cx="7886700" cy="277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Design of the Metalens.</a:t>
          </a:r>
        </a:p>
      </dsp:txBody>
      <dsp:txXfrm>
        <a:off x="2628900" y="50"/>
        <a:ext cx="7886700" cy="277952"/>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0T05:55:25.9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0,'0'0,"0"0,0 0,0 0,0 0,0 0,0 20,0 2115,0-2135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0T05:55:28.24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0,'0'2360,"0"-2359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0T05:55:59.2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1,'1'2,"0"1,1-1,-1 1,1-1,0 0,0 0,0 0,4 3,0 2,424 505,-426-507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0T05:56:10.6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1,'0'0,"0"0,0 0,0 0,0 0,7 8,453 540,-439-522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0T05:56:21.4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0 700,'5'-3,"-2"0,1-1,0 1,-1-1,1 0,-1 0,4-7,5-6,528-626,-538 640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0T05:56:41.0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1 513,'0'0,"8"-10,403-480,-400 477</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5/10/23</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outdoor, holding, person, standing&#10;&#10;Description automatically generated">
            <a:extLst>
              <a:ext uri="{FF2B5EF4-FFF2-40B4-BE49-F238E27FC236}">
                <a16:creationId xmlns:a16="http://schemas.microsoft.com/office/drawing/2014/main" id="{526C000E-8534-2540-BF95-46EEF33D8735}"/>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7" name="Picture 6" descr="A crowd of people&#10;&#10;Description automatically generated">
            <a:extLst>
              <a:ext uri="{FF2B5EF4-FFF2-40B4-BE49-F238E27FC236}">
                <a16:creationId xmlns:a16="http://schemas.microsoft.com/office/drawing/2014/main" id="{A8AEC4F7-8324-7C4B-B073-08719349923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rowd of people&#10;&#10;Description automatically generated">
            <a:extLst>
              <a:ext uri="{FF2B5EF4-FFF2-40B4-BE49-F238E27FC236}">
                <a16:creationId xmlns:a16="http://schemas.microsoft.com/office/drawing/2014/main" id="{E94C0141-DD00-CE41-9C3F-710122272B58}"/>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68094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7" name="Picture 6" descr="A picture containing outdoor, person, man, water&#10;&#10;Description automatically generated">
            <a:extLst>
              <a:ext uri="{FF2B5EF4-FFF2-40B4-BE49-F238E27FC236}">
                <a16:creationId xmlns:a16="http://schemas.microsoft.com/office/drawing/2014/main" id="{F7303393-EE58-4B4D-8945-EC2AF2E43E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person, riding, board, water&#10;&#10;Description automatically generated">
            <a:extLst>
              <a:ext uri="{FF2B5EF4-FFF2-40B4-BE49-F238E27FC236}">
                <a16:creationId xmlns:a16="http://schemas.microsoft.com/office/drawing/2014/main" id="{97864F6D-ED0D-6440-A7AA-670C6DBB16BD}"/>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00822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9" name="Picture 18" descr="A picture containing table&#10;&#10;Description automatically generated">
            <a:extLst>
              <a:ext uri="{FF2B5EF4-FFF2-40B4-BE49-F238E27FC236}">
                <a16:creationId xmlns:a16="http://schemas.microsoft.com/office/drawing/2014/main" id="{A272F89F-43DE-9D4D-82EF-AF0FD30A9B6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E9BA866-FAF0-8E49-84BF-16AB2D141A88}"/>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dirty="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 </a:t>
            </a:r>
          </a:p>
        </p:txBody>
      </p:sp>
      <p:sp>
        <p:nvSpPr>
          <p:cNvPr id="9" name="Title 1">
            <a:extLst>
              <a:ext uri="{FF2B5EF4-FFF2-40B4-BE49-F238E27FC236}">
                <a16:creationId xmlns:a16="http://schemas.microsoft.com/office/drawing/2014/main" id="{5B162EF6-E31E-2E4E-9462-7484ABD189D0}"/>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0" name="Subtitle 2">
            <a:extLst>
              <a:ext uri="{FF2B5EF4-FFF2-40B4-BE49-F238E27FC236}">
                <a16:creationId xmlns:a16="http://schemas.microsoft.com/office/drawing/2014/main" id="{E6380FBF-2582-E048-B7BE-C571194A18F2}"/>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97994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5/10/23</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7" name="Picture 6" descr="A picture containing man, holding, table, laptop&#10;&#10;Description automatically generated">
            <a:extLst>
              <a:ext uri="{FF2B5EF4-FFF2-40B4-BE49-F238E27FC236}">
                <a16:creationId xmlns:a16="http://schemas.microsoft.com/office/drawing/2014/main" id="{54BFC042-DF17-3F49-AC59-4A24D931D71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outdoor, holding, person, standing&#10;&#10;Description automatically generated">
            <a:extLst>
              <a:ext uri="{FF2B5EF4-FFF2-40B4-BE49-F238E27FC236}">
                <a16:creationId xmlns:a16="http://schemas.microsoft.com/office/drawing/2014/main" id="{D2B74E31-897D-0943-B1DC-96340D56BEAB}"/>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05407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4" name="Title 10">
            <a:extLst>
              <a:ext uri="{FF2B5EF4-FFF2-40B4-BE49-F238E27FC236}">
                <a16:creationId xmlns:a16="http://schemas.microsoft.com/office/drawing/2014/main" id="{398410EF-3D8F-274D-BDA5-81550FE80CF7}"/>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955775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4" name="Title 1">
            <a:extLst>
              <a:ext uri="{FF2B5EF4-FFF2-40B4-BE49-F238E27FC236}">
                <a16:creationId xmlns:a16="http://schemas.microsoft.com/office/drawing/2014/main" id="{6745AFDD-64FA-8747-8E86-B25511B9DAF0}"/>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6169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5" name="Title 11">
            <a:extLst>
              <a:ext uri="{FF2B5EF4-FFF2-40B4-BE49-F238E27FC236}">
                <a16:creationId xmlns:a16="http://schemas.microsoft.com/office/drawing/2014/main" id="{36C81D15-B0EF-F248-A5BD-00AD3C2E726F}"/>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189749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
            <a:extLst>
              <a:ext uri="{FF2B5EF4-FFF2-40B4-BE49-F238E27FC236}">
                <a16:creationId xmlns:a16="http://schemas.microsoft.com/office/drawing/2014/main" id="{5536C277-C580-0B48-B483-496857550DD7}"/>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735227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472034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67911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5" name="Title 10">
            <a:extLst>
              <a:ext uri="{FF2B5EF4-FFF2-40B4-BE49-F238E27FC236}">
                <a16:creationId xmlns:a16="http://schemas.microsoft.com/office/drawing/2014/main" id="{EEDCBAB3-98DE-EC4A-8C36-31C335D490BE}"/>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5E3BD13C-4E14-D842-8EE5-480727ED0A8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22754575-1423-F641-8BB8-DC3621058F0D}"/>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71808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5/10/23</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8" name="Picture 7" descr="A picture containing table, water, man, sitting&#10;&#10;Description automatically generated">
            <a:extLst>
              <a:ext uri="{FF2B5EF4-FFF2-40B4-BE49-F238E27FC236}">
                <a16:creationId xmlns:a16="http://schemas.microsoft.com/office/drawing/2014/main" id="{D8B3231D-E7EE-7C49-B669-19DA072DA8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water, person, holding, boat&#10;&#10;Description automatically generated">
            <a:extLst>
              <a:ext uri="{FF2B5EF4-FFF2-40B4-BE49-F238E27FC236}">
                <a16:creationId xmlns:a16="http://schemas.microsoft.com/office/drawing/2014/main" id="{5C746792-49E6-D747-8B6E-6D7DEBF87107}"/>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309715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3" name="Picture 2" descr="A picture containing person, ball, player, court&#10;&#10;Description automatically generated">
            <a:extLst>
              <a:ext uri="{FF2B5EF4-FFF2-40B4-BE49-F238E27FC236}">
                <a16:creationId xmlns:a16="http://schemas.microsoft.com/office/drawing/2014/main" id="{764DB782-485E-AE4A-BBB1-C70E81500F5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crowd of people standing in front of a building&#10;&#10;Description automatically generated">
            <a:extLst>
              <a:ext uri="{FF2B5EF4-FFF2-40B4-BE49-F238E27FC236}">
                <a16:creationId xmlns:a16="http://schemas.microsoft.com/office/drawing/2014/main" id="{A92BFD1F-F9D5-AE4D-BF5A-741C4A4FBE9C}"/>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285869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3" name="Picture 2" descr="A person standing in front of a crowd&#10;&#10;Description automatically generated">
            <a:extLst>
              <a:ext uri="{FF2B5EF4-FFF2-40B4-BE49-F238E27FC236}">
                <a16:creationId xmlns:a16="http://schemas.microsoft.com/office/drawing/2014/main" id="{6F7C1983-1625-4D4C-8FE5-90BFE755EE3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erson standing in front of a crowd&#10;&#10;Description automatically generated">
            <a:extLst>
              <a:ext uri="{FF2B5EF4-FFF2-40B4-BE49-F238E27FC236}">
                <a16:creationId xmlns:a16="http://schemas.microsoft.com/office/drawing/2014/main" id="{8009A475-FBA8-B64B-A310-6C2888B42F68}"/>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86228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5" name="Picture 4" descr="A picture containing sitting, computer, laptop, table&#10;&#10;Description automatically generated">
            <a:extLst>
              <a:ext uri="{FF2B5EF4-FFF2-40B4-BE49-F238E27FC236}">
                <a16:creationId xmlns:a16="http://schemas.microsoft.com/office/drawing/2014/main" id="{7D90E396-2E84-2A42-8B81-835640147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B3D7BFC-8E0C-484D-BE95-01C5A2BA8031}"/>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dirty="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 </a:t>
            </a:r>
          </a:p>
        </p:txBody>
      </p:sp>
      <p:sp>
        <p:nvSpPr>
          <p:cNvPr id="9" name="Title 1">
            <a:extLst>
              <a:ext uri="{FF2B5EF4-FFF2-40B4-BE49-F238E27FC236}">
                <a16:creationId xmlns:a16="http://schemas.microsoft.com/office/drawing/2014/main" id="{A9B15BBF-CFDD-A14C-B83C-5BD4839C91FA}"/>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0" name="Subtitle 2">
            <a:extLst>
              <a:ext uri="{FF2B5EF4-FFF2-40B4-BE49-F238E27FC236}">
                <a16:creationId xmlns:a16="http://schemas.microsoft.com/office/drawing/2014/main" id="{BAAB2A5D-7AF5-4641-9663-57359ED7F59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7837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4" name="Title 1">
            <a:extLst>
              <a:ext uri="{FF2B5EF4-FFF2-40B4-BE49-F238E27FC236}">
                <a16:creationId xmlns:a16="http://schemas.microsoft.com/office/drawing/2014/main" id="{FD6BADC7-A64A-224A-8683-DAB07BE7C30D}"/>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6" name="Title 11">
            <a:extLst>
              <a:ext uri="{FF2B5EF4-FFF2-40B4-BE49-F238E27FC236}">
                <a16:creationId xmlns:a16="http://schemas.microsoft.com/office/drawing/2014/main" id="{70CFEAF1-D943-2341-A544-735E24FC120B}"/>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8" name="Title 1">
            <a:extLst>
              <a:ext uri="{FF2B5EF4-FFF2-40B4-BE49-F238E27FC236}">
                <a16:creationId xmlns:a16="http://schemas.microsoft.com/office/drawing/2014/main" id="{8CFD7F00-2E55-D144-A007-3C84E5694E8B}"/>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585FF05-51C6-4545-A370-BD912978F02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E37EDF93-6BB6-5742-BE38-9A9A2F8B0F5C}"/>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5/10/23</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water, table, court, swimming&#10;&#10;Description automatically generated">
            <a:extLst>
              <a:ext uri="{FF2B5EF4-FFF2-40B4-BE49-F238E27FC236}">
                <a16:creationId xmlns:a16="http://schemas.microsoft.com/office/drawing/2014/main" id="{5866FB3A-C76B-DB44-BB18-069800C44DE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descr="A picture containing water, ball, person, holding&#10;&#10;Description automatically generated">
            <a:extLst>
              <a:ext uri="{FF2B5EF4-FFF2-40B4-BE49-F238E27FC236}">
                <a16:creationId xmlns:a16="http://schemas.microsoft.com/office/drawing/2014/main" id="{D7708AE2-D6A2-1043-A90D-94BFA67F1DC3}"/>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75870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6.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5/10/23</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8" name="Picture 7" descr="A picture containing screenshot&#10;&#10;Description automatically generated">
            <a:extLst>
              <a:ext uri="{FF2B5EF4-FFF2-40B4-BE49-F238E27FC236}">
                <a16:creationId xmlns:a16="http://schemas.microsoft.com/office/drawing/2014/main" id="{4C5D7FE9-729B-EF42-B94C-BC6CA16EC62C}"/>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E4B4B59-A1F9-4B41-9127-D54DDE44F8A5}"/>
              </a:ext>
            </a:extLst>
          </p:cNvPr>
          <p:cNvPicPr>
            <a:picLocks noChangeAspect="1"/>
          </p:cNvPicPr>
          <p:nvPr userDrawn="1"/>
        </p:nvPicPr>
        <p:blipFill>
          <a:blip r:embed="rId15"/>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5/10/23</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9" name="Picture 8" descr="A close up of a logo&#10;&#10;Description automatically generated">
            <a:extLst>
              <a:ext uri="{FF2B5EF4-FFF2-40B4-BE49-F238E27FC236}">
                <a16:creationId xmlns:a16="http://schemas.microsoft.com/office/drawing/2014/main" id="{3AA04DDB-B71B-D14E-A079-98393CC29E61}"/>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C1ABD5B1-E0B6-CB4B-B858-1020913B1714}"/>
              </a:ext>
            </a:extLst>
          </p:cNvPr>
          <p:cNvPicPr>
            <a:picLocks noChangeAspect="1"/>
          </p:cNvPicPr>
          <p:nvPr userDrawn="1"/>
        </p:nvPicPr>
        <p:blipFill>
          <a:blip r:embed="rId15"/>
          <a:stretch>
            <a:fillRect/>
          </a:stretch>
        </p:blipFill>
        <p:spPr>
          <a:xfrm>
            <a:off x="0" y="0"/>
            <a:ext cx="12192000" cy="6858000"/>
          </a:xfrm>
          <a:prstGeom prst="rect">
            <a:avLst/>
          </a:prstGeom>
        </p:spPr>
      </p:pic>
    </p:spTree>
    <p:extLst>
      <p:ext uri="{BB962C8B-B14F-4D97-AF65-F5344CB8AC3E}">
        <p14:creationId xmlns:p14="http://schemas.microsoft.com/office/powerpoint/2010/main" val="24022275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image" Target="../media/image33.tif"/><Relationship Id="rId1" Type="http://schemas.openxmlformats.org/officeDocument/2006/relationships/slideLayout" Target="../slideLayouts/slideLayout2.xml"/><Relationship Id="rId4" Type="http://schemas.openxmlformats.org/officeDocument/2006/relationships/image" Target="../media/image35.t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34.png"/><Relationship Id="rId4" Type="http://schemas.openxmlformats.org/officeDocument/2006/relationships/image" Target="../media/image310.PNG"/><Relationship Id="rId9" Type="http://schemas.openxmlformats.org/officeDocument/2006/relationships/customXml" Target="../ink/ink4.xml"/><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83D-2CAD-1F49-9D21-49246DE3CD4A}"/>
              </a:ext>
            </a:extLst>
          </p:cNvPr>
          <p:cNvSpPr>
            <a:spLocks noGrp="1"/>
          </p:cNvSpPr>
          <p:nvPr>
            <p:ph type="ctrTitle"/>
          </p:nvPr>
        </p:nvSpPr>
        <p:spPr>
          <a:xfrm>
            <a:off x="360378" y="601090"/>
            <a:ext cx="5159889" cy="2305339"/>
          </a:xfrm>
        </p:spPr>
        <p:txBody>
          <a:bodyPr/>
          <a:lstStyle/>
          <a:p>
            <a:r>
              <a:rPr lang="it-IT" sz="1800" b="1" i="0" u="none" strike="noStrike" dirty="0">
                <a:solidFill>
                  <a:srgbClr val="FFFFFF"/>
                </a:solidFill>
                <a:effectLst/>
                <a:latin typeface="Bookman Old Style" panose="02050604050505020204" pitchFamily="18" charset="0"/>
              </a:rPr>
              <a:t>ECE 6245  </a:t>
            </a:r>
            <a:br>
              <a:rPr lang="it-IT" sz="1800" b="1" i="0" u="none" strike="noStrike" dirty="0">
                <a:solidFill>
                  <a:srgbClr val="FFFFFF"/>
                </a:solidFill>
                <a:effectLst/>
                <a:latin typeface="Bookman Old Style" panose="02050604050505020204" pitchFamily="18" charset="0"/>
              </a:rPr>
            </a:br>
            <a:r>
              <a:rPr lang="it-IT" sz="1800" b="1" i="0" u="none" strike="noStrike" dirty="0">
                <a:solidFill>
                  <a:srgbClr val="FFFFFF"/>
                </a:solidFill>
                <a:effectLst/>
                <a:latin typeface="Bookman Old Style" panose="02050604050505020204" pitchFamily="18" charset="0"/>
              </a:rPr>
              <a:t>MICRO &amp; NANO FABRICATION FINAL PROJECT PRESENTATION</a:t>
            </a:r>
            <a:endParaRPr lang="en-US" dirty="0"/>
          </a:p>
        </p:txBody>
      </p:sp>
      <p:sp>
        <p:nvSpPr>
          <p:cNvPr id="3" name="Subtitle 2">
            <a:extLst>
              <a:ext uri="{FF2B5EF4-FFF2-40B4-BE49-F238E27FC236}">
                <a16:creationId xmlns:a16="http://schemas.microsoft.com/office/drawing/2014/main" id="{5126603B-D9EC-3249-BE5B-BDCA7DAA28C3}"/>
              </a:ext>
            </a:extLst>
          </p:cNvPr>
          <p:cNvSpPr>
            <a:spLocks noGrp="1"/>
          </p:cNvSpPr>
          <p:nvPr>
            <p:ph type="subTitle" idx="1"/>
          </p:nvPr>
        </p:nvSpPr>
        <p:spPr>
          <a:xfrm>
            <a:off x="360378" y="3137687"/>
            <a:ext cx="7450122" cy="3272638"/>
          </a:xfrm>
        </p:spPr>
        <p:txBody>
          <a:bodyPr>
            <a:normAutofit lnSpcReduction="10000"/>
          </a:bodyPr>
          <a:lstStyle/>
          <a:p>
            <a:pPr algn="ctr" rtl="0">
              <a:spcBef>
                <a:spcPts val="0"/>
              </a:spcBef>
              <a:spcAft>
                <a:spcPts val="0"/>
              </a:spcAft>
            </a:pPr>
            <a:r>
              <a:rPr lang="en-US" sz="2000" b="1" i="0" u="none" strike="noStrike" dirty="0">
                <a:solidFill>
                  <a:srgbClr val="FFFFFF"/>
                </a:solidFill>
                <a:effectLst/>
                <a:latin typeface="Arial" panose="020B0604020202020204" pitchFamily="34" charset="0"/>
                <a:cs typeface="Arial" panose="020B0604020202020204" pitchFamily="34" charset="0"/>
              </a:rPr>
              <a:t>Group 2</a:t>
            </a:r>
            <a:endParaRPr lang="en-US" sz="2000" b="1" dirty="0">
              <a:effectLst/>
              <a:latin typeface="Arial" panose="020B0604020202020204" pitchFamily="34" charset="0"/>
              <a:cs typeface="Arial" panose="020B0604020202020204" pitchFamily="34" charset="0"/>
            </a:endParaRPr>
          </a:p>
          <a:p>
            <a:pPr rtl="0">
              <a:spcBef>
                <a:spcPts val="1000"/>
              </a:spcBef>
              <a:spcAft>
                <a:spcPts val="0"/>
              </a:spcAft>
            </a:pPr>
            <a:r>
              <a:rPr lang="en-US" sz="1800" b="0" i="0" u="none" strike="noStrike" dirty="0">
                <a:solidFill>
                  <a:srgbClr val="FFFFFF"/>
                </a:solidFill>
                <a:effectLst/>
                <a:latin typeface="Rockwell" panose="02060603020205020403" pitchFamily="18" charset="0"/>
              </a:rPr>
              <a:t>Meta Lens based on Phase Change Material (PCM)</a:t>
            </a:r>
            <a:endParaRPr lang="en-US" b="0" dirty="0">
              <a:effectLst/>
            </a:endParaRPr>
          </a:p>
          <a:p>
            <a:pPr rtl="0">
              <a:spcBef>
                <a:spcPts val="1000"/>
              </a:spcBef>
              <a:spcAft>
                <a:spcPts val="0"/>
              </a:spcAft>
            </a:pPr>
            <a:endParaRPr lang="en-US" sz="1800" b="0" i="0" u="none" strike="noStrike" dirty="0">
              <a:solidFill>
                <a:srgbClr val="FFFFFF"/>
              </a:solidFill>
              <a:effectLst/>
              <a:latin typeface="Rockwell" panose="02060603020205020403" pitchFamily="18" charset="0"/>
            </a:endParaRPr>
          </a:p>
          <a:p>
            <a:pPr rtl="0">
              <a:spcBef>
                <a:spcPts val="1000"/>
              </a:spcBef>
              <a:spcAft>
                <a:spcPts val="0"/>
              </a:spcAft>
            </a:pPr>
            <a:r>
              <a:rPr lang="en-US" sz="1800" b="0" i="0" u="none" strike="noStrike" dirty="0">
                <a:solidFill>
                  <a:srgbClr val="FFFFFF"/>
                </a:solidFill>
                <a:effectLst/>
                <a:latin typeface="Rockwell" panose="02060603020205020403" pitchFamily="18" charset="0"/>
              </a:rPr>
              <a:t>Yeshwanth Reddy Katta</a:t>
            </a:r>
            <a:endParaRPr lang="en-US" b="0" dirty="0">
              <a:effectLst/>
            </a:endParaRPr>
          </a:p>
          <a:p>
            <a:pPr rtl="0">
              <a:spcBef>
                <a:spcPts val="1000"/>
              </a:spcBef>
              <a:spcAft>
                <a:spcPts val="0"/>
              </a:spcAft>
            </a:pPr>
            <a:r>
              <a:rPr lang="en-US" sz="1800" b="0" i="0" u="none" strike="noStrike" dirty="0">
                <a:solidFill>
                  <a:srgbClr val="FFFFFF"/>
                </a:solidFill>
                <a:effectLst/>
                <a:latin typeface="Rockwell" panose="02060603020205020403" pitchFamily="18" charset="0"/>
              </a:rPr>
              <a:t>                                                                                                                             Chandana </a:t>
            </a:r>
            <a:r>
              <a:rPr lang="en-US" sz="1800" b="0" i="0" u="none" strike="noStrike" dirty="0" err="1">
                <a:solidFill>
                  <a:srgbClr val="FFFFFF"/>
                </a:solidFill>
                <a:effectLst/>
                <a:latin typeface="Rockwell" panose="02060603020205020403" pitchFamily="18" charset="0"/>
              </a:rPr>
              <a:t>Nagol</a:t>
            </a:r>
            <a:r>
              <a:rPr lang="en-US" sz="1800" b="0" i="0" u="none" strike="noStrike" dirty="0">
                <a:solidFill>
                  <a:srgbClr val="FFFFFF"/>
                </a:solidFill>
                <a:effectLst/>
                <a:latin typeface="Rockwell" panose="02060603020205020403" pitchFamily="18" charset="0"/>
              </a:rPr>
              <a:t> </a:t>
            </a:r>
            <a:r>
              <a:rPr lang="en-US" sz="1800" b="0" i="0" u="none" strike="noStrike" dirty="0" err="1">
                <a:solidFill>
                  <a:srgbClr val="FFFFFF"/>
                </a:solidFill>
                <a:effectLst/>
                <a:latin typeface="Rockwell" panose="02060603020205020403" pitchFamily="18" charset="0"/>
              </a:rPr>
              <a:t>Kantharaj</a:t>
            </a:r>
            <a:r>
              <a:rPr lang="en-US" sz="1800" b="0" i="0" u="none" strike="noStrike" dirty="0">
                <a:solidFill>
                  <a:srgbClr val="FFFFFF"/>
                </a:solidFill>
                <a:effectLst/>
                <a:latin typeface="Rockwell" panose="02060603020205020403" pitchFamily="18" charset="0"/>
              </a:rPr>
              <a:t>   </a:t>
            </a:r>
            <a:endParaRPr lang="en-US" b="0" dirty="0">
              <a:effectLst/>
            </a:endParaRPr>
          </a:p>
          <a:p>
            <a:br>
              <a:rPr lang="en-US" dirty="0"/>
            </a:br>
            <a:br>
              <a:rPr lang="en-US" b="0" dirty="0">
                <a:effectLst/>
              </a:rPr>
            </a:br>
            <a:endParaRPr lang="en-US" b="0" dirty="0">
              <a:effectLst/>
            </a:endParaRPr>
          </a:p>
          <a:p>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5E2615-AA0E-E841-714E-057A5EB09884}"/>
              </a:ext>
            </a:extLst>
          </p:cNvPr>
          <p:cNvSpPr>
            <a:spLocks noGrp="1"/>
          </p:cNvSpPr>
          <p:nvPr>
            <p:ph idx="13"/>
          </p:nvPr>
        </p:nvSpPr>
        <p:spPr/>
        <p:txBody>
          <a:bodyPr>
            <a:normAutofit/>
          </a:bodyPr>
          <a:lstStyle/>
          <a:p>
            <a:pPr marL="285750" indent="-285750" rtl="0" fontAlgn="base">
              <a:spcBef>
                <a:spcPts val="0"/>
              </a:spcBef>
              <a:spcAft>
                <a:spcPts val="0"/>
              </a:spcAft>
              <a:buFont typeface="Arial" panose="020B0604020202020204" pitchFamily="34" charset="0"/>
              <a:buChar char="•"/>
            </a:pPr>
            <a:r>
              <a:rPr lang="en-US" sz="1600" b="0" i="0" u="none" strike="noStrike" dirty="0">
                <a:solidFill>
                  <a:schemeClr val="tx1"/>
                </a:solidFill>
                <a:effectLst/>
                <a:latin typeface="Arial" panose="020B0604020202020204" pitchFamily="34" charset="0"/>
                <a:cs typeface="Arial" panose="020B0604020202020204" pitchFamily="34" charset="0"/>
              </a:rPr>
              <a:t>The base dose is 700. The beam current is noted to be 0.255 </a:t>
            </a:r>
            <a:r>
              <a:rPr lang="en-US" sz="1600" b="0" i="0" u="none" strike="noStrike" dirty="0" err="1">
                <a:solidFill>
                  <a:schemeClr val="tx1"/>
                </a:solidFill>
                <a:effectLst/>
                <a:latin typeface="Arial" panose="020B0604020202020204" pitchFamily="34" charset="0"/>
                <a:cs typeface="Arial" panose="020B0604020202020204" pitchFamily="34" charset="0"/>
              </a:rPr>
              <a:t>nA.</a:t>
            </a:r>
            <a:endParaRPr lang="en-US" sz="1600" b="0" i="0" u="none" strike="noStrike" dirty="0">
              <a:solidFill>
                <a:schemeClr val="tx1"/>
              </a:solidFill>
              <a:effectLst/>
              <a:latin typeface="Arial" panose="020B0604020202020204" pitchFamily="34" charset="0"/>
              <a:cs typeface="Arial" panose="020B0604020202020204" pitchFamily="34" charset="0"/>
            </a:endParaRPr>
          </a:p>
          <a:p>
            <a:pPr marL="285750" indent="-285750" fontAlgn="base">
              <a:spcBef>
                <a:spcPts val="0"/>
              </a:spcBef>
              <a:buFont typeface="Arial" panose="020B0604020202020204" pitchFamily="34" charset="0"/>
              <a:buChar char="•"/>
            </a:pPr>
            <a:r>
              <a:rPr lang="en-US" sz="1600" dirty="0">
                <a:latin typeface="Arial" panose="020B0604020202020204" pitchFamily="34" charset="0"/>
                <a:cs typeface="Arial" panose="020B0604020202020204" pitchFamily="34" charset="0"/>
              </a:rPr>
              <a:t>After the design is fabricated, we used MF319 as the developer and followed by DI water for 90 sec and observed the meta lens using optical microscope.</a:t>
            </a:r>
            <a:endParaRPr lang="en-US" sz="1600" b="0" i="0" u="none" strike="noStrike" dirty="0">
              <a:solidFill>
                <a:schemeClr val="tx1"/>
              </a:solidFill>
              <a:effectLst/>
              <a:latin typeface="Arial" panose="020B0604020202020204" pitchFamily="34" charset="0"/>
              <a:cs typeface="Arial" panose="020B0604020202020204" pitchFamily="34" charset="0"/>
            </a:endParaRPr>
          </a:p>
          <a:p>
            <a:pPr marL="285750" indent="-285750" rtl="0" fontAlgn="base">
              <a:spcBef>
                <a:spcPts val="1000"/>
              </a:spcBef>
              <a:spcAft>
                <a:spcPts val="0"/>
              </a:spcAft>
              <a:buFont typeface="Arial" panose="020B0604020202020204" pitchFamily="34" charset="0"/>
              <a:buChar char="•"/>
            </a:pPr>
            <a:r>
              <a:rPr lang="en-US" sz="1600" b="0" i="0" u="none" strike="noStrike" dirty="0">
                <a:solidFill>
                  <a:schemeClr val="tx1"/>
                </a:solidFill>
                <a:effectLst/>
                <a:latin typeface="Arial" panose="020B0604020202020204" pitchFamily="34" charset="0"/>
                <a:cs typeface="Arial" panose="020B0604020202020204" pitchFamily="34" charset="0"/>
              </a:rPr>
              <a:t>We have etched around 300nm of PCM and ITO layer for about 100 sec.</a:t>
            </a:r>
          </a:p>
          <a:p>
            <a:pPr marL="285750" indent="-285750" rtl="0" fontAlgn="base">
              <a:spcBef>
                <a:spcPts val="1000"/>
              </a:spcBef>
              <a:spcAft>
                <a:spcPts val="0"/>
              </a:spcAft>
              <a:buFont typeface="Arial" panose="020B0604020202020204" pitchFamily="34" charset="0"/>
              <a:buChar char="•"/>
            </a:pPr>
            <a:r>
              <a:rPr lang="en-US" sz="1600" b="0" i="0" u="none" strike="noStrike" dirty="0">
                <a:solidFill>
                  <a:schemeClr val="tx1"/>
                </a:solidFill>
                <a:effectLst/>
                <a:latin typeface="Arial" panose="020B0604020202020204" pitchFamily="34" charset="0"/>
                <a:cs typeface="Arial" panose="020B0604020202020204" pitchFamily="34" charset="0"/>
              </a:rPr>
              <a:t>We observed and obtained the SEM images. </a:t>
            </a:r>
          </a:p>
          <a:p>
            <a:pPr marL="285750" indent="-285750" rtl="0" fontAlgn="base">
              <a:spcBef>
                <a:spcPts val="1000"/>
              </a:spcBef>
              <a:spcAft>
                <a:spcPts val="0"/>
              </a:spcAft>
              <a:buFont typeface="Arial" panose="020B0604020202020204" pitchFamily="34" charset="0"/>
              <a:buChar char="•"/>
            </a:pPr>
            <a:endParaRPr lang="en-US" sz="1600" b="0" i="0" u="none" strike="noStrike" dirty="0">
              <a:solidFill>
                <a:schemeClr val="tx1"/>
              </a:solidFill>
              <a:effectLst/>
              <a:latin typeface="Arial" panose="020B0604020202020204" pitchFamily="34" charset="0"/>
              <a:cs typeface="Arial" panose="020B0604020202020204" pitchFamily="34" charset="0"/>
            </a:endParaRPr>
          </a:p>
          <a:p>
            <a:pPr rtl="0" fontAlgn="base">
              <a:spcBef>
                <a:spcPts val="0"/>
              </a:spcBef>
              <a:spcAft>
                <a:spcPts val="0"/>
              </a:spcAft>
              <a:buFont typeface="Arial" panose="020B0604020202020204" pitchFamily="34" charset="0"/>
              <a:buChar char="•"/>
            </a:pPr>
            <a:endParaRPr lang="en-US" sz="1600" b="0" i="0" u="none" strike="noStrike" dirty="0">
              <a:solidFill>
                <a:schemeClr val="tx1"/>
              </a:solidFill>
              <a:effectLst/>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DB3CF598-F854-F71B-C892-4803D75F761E}"/>
              </a:ext>
            </a:extLst>
          </p:cNvPr>
          <p:cNvSpPr>
            <a:spLocks noGrp="1"/>
          </p:cNvSpPr>
          <p:nvPr>
            <p:ph type="title"/>
          </p:nvPr>
        </p:nvSpPr>
        <p:spPr/>
        <p:txBody>
          <a:bodyPr/>
          <a:lstStyle/>
          <a:p>
            <a:r>
              <a:rPr lang="en-US" dirty="0"/>
              <a:t>GEN 1</a:t>
            </a:r>
          </a:p>
        </p:txBody>
      </p:sp>
      <p:pic>
        <p:nvPicPr>
          <p:cNvPr id="4" name="Picture 3" descr="A picture containing text&#10;&#10;Description automatically generated">
            <a:extLst>
              <a:ext uri="{FF2B5EF4-FFF2-40B4-BE49-F238E27FC236}">
                <a16:creationId xmlns:a16="http://schemas.microsoft.com/office/drawing/2014/main" id="{F31098EE-842B-272F-CABB-3DB65F656C2F}"/>
              </a:ext>
            </a:extLst>
          </p:cNvPr>
          <p:cNvPicPr>
            <a:picLocks noChangeAspect="1"/>
          </p:cNvPicPr>
          <p:nvPr/>
        </p:nvPicPr>
        <p:blipFill rotWithShape="1">
          <a:blip r:embed="rId2">
            <a:extLst>
              <a:ext uri="{28A0092B-C50C-407E-A947-70E740481C1C}">
                <a14:useLocalDpi xmlns:a14="http://schemas.microsoft.com/office/drawing/2010/main" val="0"/>
              </a:ext>
            </a:extLst>
          </a:blip>
          <a:srcRect r="18615" b="5"/>
          <a:stretch/>
        </p:blipFill>
        <p:spPr>
          <a:xfrm rot="5400000">
            <a:off x="8521845" y="2665599"/>
            <a:ext cx="2947647" cy="2716262"/>
          </a:xfrm>
          <a:prstGeom prst="roundRect">
            <a:avLst>
              <a:gd name="adj" fmla="val 0"/>
            </a:avLst>
          </a:prstGeom>
          <a:ln w="38100">
            <a:solidFill>
              <a:schemeClr val="tx1"/>
            </a:solidFill>
          </a:ln>
          <a:effectLst>
            <a:innerShdw blurRad="57150" dist="38100" dir="14460000">
              <a:srgbClr val="000000">
                <a:alpha val="70000"/>
              </a:srgbClr>
            </a:innerShdw>
          </a:effectLst>
        </p:spPr>
      </p:pic>
    </p:spTree>
    <p:extLst>
      <p:ext uri="{BB962C8B-B14F-4D97-AF65-F5344CB8AC3E}">
        <p14:creationId xmlns:p14="http://schemas.microsoft.com/office/powerpoint/2010/main" val="890882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9C47733-A2D0-970F-F3F2-4DDF7342AEDE}"/>
              </a:ext>
            </a:extLst>
          </p:cNvPr>
          <p:cNvSpPr>
            <a:spLocks noGrp="1"/>
          </p:cNvSpPr>
          <p:nvPr>
            <p:ph type="title"/>
          </p:nvPr>
        </p:nvSpPr>
        <p:spPr>
          <a:xfrm>
            <a:off x="838201" y="345810"/>
            <a:ext cx="4960945" cy="1325563"/>
          </a:xfrm>
        </p:spPr>
        <p:txBody>
          <a:bodyPr vert="horz" lIns="91440" tIns="45720" rIns="91440" bIns="45720" rtlCol="0" anchor="ctr">
            <a:normAutofit/>
          </a:bodyPr>
          <a:lstStyle/>
          <a:p>
            <a:r>
              <a:rPr lang="en-US" sz="4400" kern="1200">
                <a:solidFill>
                  <a:schemeClr val="tx1"/>
                </a:solidFill>
                <a:latin typeface="+mj-lt"/>
                <a:ea typeface="+mj-ea"/>
                <a:cs typeface="+mj-cs"/>
              </a:rPr>
              <a:t>LEARNING GEN1</a:t>
            </a:r>
          </a:p>
        </p:txBody>
      </p:sp>
      <p:sp>
        <p:nvSpPr>
          <p:cNvPr id="2" name="Content Placeholder 1">
            <a:extLst>
              <a:ext uri="{FF2B5EF4-FFF2-40B4-BE49-F238E27FC236}">
                <a16:creationId xmlns:a16="http://schemas.microsoft.com/office/drawing/2014/main" id="{D89A2ABF-9768-7C9F-C16C-AB4CFFC11809}"/>
              </a:ext>
            </a:extLst>
          </p:cNvPr>
          <p:cNvSpPr>
            <a:spLocks noGrp="1"/>
          </p:cNvSpPr>
          <p:nvPr>
            <p:ph idx="13"/>
          </p:nvPr>
        </p:nvSpPr>
        <p:spPr>
          <a:xfrm>
            <a:off x="838201" y="1825625"/>
            <a:ext cx="4933462" cy="4351338"/>
          </a:xfrm>
        </p:spPr>
        <p:txBody>
          <a:bodyPr vert="horz" lIns="91440" tIns="45720" rIns="91440" bIns="45720" rtlCol="0">
            <a:normAutofit/>
          </a:bodyPr>
          <a:lstStyle/>
          <a:p>
            <a:pPr marL="285750" indent="-228600">
              <a:buFont typeface="Arial" panose="020B0604020202020204" pitchFamily="34" charset="0"/>
              <a:buChar char="•"/>
            </a:pPr>
            <a:endParaRPr lang="en-US" b="0" i="0" u="none" strike="noStrike" dirty="0">
              <a:solidFill>
                <a:schemeClr val="tx1"/>
              </a:solidFill>
              <a:effectLst/>
              <a:latin typeface="+mn-lt"/>
              <a:cs typeface="+mn-cs"/>
            </a:endParaRPr>
          </a:p>
          <a:p>
            <a:pPr marL="285750" indent="-228600">
              <a:buFont typeface="Arial" panose="020B0604020202020204" pitchFamily="34" charset="0"/>
              <a:buChar char="•"/>
            </a:pPr>
            <a:r>
              <a:rPr lang="en-US" b="0" i="0" u="none" strike="noStrike" dirty="0">
                <a:solidFill>
                  <a:schemeClr val="tx1"/>
                </a:solidFill>
                <a:effectLst/>
                <a:latin typeface="+mn-lt"/>
                <a:cs typeface="+mn-cs"/>
              </a:rPr>
              <a:t>The SEM image was observed with a tilt of 45 degrees and 30 degrees to check the thickness of the etched PCM and ITO.</a:t>
            </a:r>
          </a:p>
          <a:p>
            <a:pPr marL="285750" indent="-228600">
              <a:buFont typeface="Arial" panose="020B0604020202020204" pitchFamily="34" charset="0"/>
              <a:buChar char="•"/>
            </a:pPr>
            <a:r>
              <a:rPr lang="en-US" dirty="0">
                <a:solidFill>
                  <a:schemeClr val="tx1"/>
                </a:solidFill>
                <a:latin typeface="+mn-lt"/>
                <a:cs typeface="+mn-cs"/>
              </a:rPr>
              <a:t>The </a:t>
            </a:r>
            <a:r>
              <a:rPr lang="en-US" dirty="0" err="1">
                <a:solidFill>
                  <a:schemeClr val="tx1"/>
                </a:solidFill>
                <a:latin typeface="+mn-lt"/>
                <a:cs typeface="+mn-cs"/>
              </a:rPr>
              <a:t>Etc</a:t>
            </a:r>
            <a:endParaRPr lang="en-US" b="0" i="0" u="none" strike="noStrike" dirty="0">
              <a:solidFill>
                <a:schemeClr val="tx1"/>
              </a:solidFill>
              <a:effectLst/>
              <a:latin typeface="+mn-lt"/>
              <a:cs typeface="+mn-cs"/>
            </a:endParaRPr>
          </a:p>
          <a:p>
            <a:pPr marL="57150"/>
            <a:endParaRPr lang="en-US" b="0" i="0" u="none" strike="noStrike" dirty="0">
              <a:solidFill>
                <a:schemeClr val="tx1"/>
              </a:solidFill>
              <a:effectLst/>
              <a:latin typeface="+mn-lt"/>
              <a:cs typeface="+mn-cs"/>
            </a:endParaRPr>
          </a:p>
          <a:p>
            <a:pPr indent="-228600">
              <a:buFont typeface="Arial" panose="020B0604020202020204" pitchFamily="34" charset="0"/>
              <a:buChar char="•"/>
            </a:pPr>
            <a:endParaRPr lang="en-US" dirty="0">
              <a:solidFill>
                <a:schemeClr val="tx1"/>
              </a:solidFill>
              <a:latin typeface="+mn-lt"/>
              <a:cs typeface="+mn-cs"/>
            </a:endParaRPr>
          </a:p>
        </p:txBody>
      </p:sp>
      <p:pic>
        <p:nvPicPr>
          <p:cNvPr id="4" name="Picture 3" descr="A picture containing decorated, several, crowd&#10;&#10;Description automatically generated">
            <a:extLst>
              <a:ext uri="{FF2B5EF4-FFF2-40B4-BE49-F238E27FC236}">
                <a16:creationId xmlns:a16="http://schemas.microsoft.com/office/drawing/2014/main" id="{9D505399-0E74-6185-77CC-25BE7CC3D03B}"/>
              </a:ext>
            </a:extLst>
          </p:cNvPr>
          <p:cNvPicPr>
            <a:picLocks noChangeAspect="1"/>
          </p:cNvPicPr>
          <p:nvPr/>
        </p:nvPicPr>
        <p:blipFill rotWithShape="1">
          <a:blip r:embed="rId2">
            <a:extLst>
              <a:ext uri="{28A0092B-C50C-407E-A947-70E740481C1C}">
                <a14:useLocalDpi xmlns:a14="http://schemas.microsoft.com/office/drawing/2010/main" val="0"/>
              </a:ext>
            </a:extLst>
          </a:blip>
          <a:srcRect l="12938" r="5431" b="2"/>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13" name="Arc 1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descr="A picture containing text, nature&#10;&#10;Description automatically generated">
            <a:extLst>
              <a:ext uri="{FF2B5EF4-FFF2-40B4-BE49-F238E27FC236}">
                <a16:creationId xmlns:a16="http://schemas.microsoft.com/office/drawing/2014/main" id="{2498D08C-FC99-7E1C-946D-53437DC3D56D}"/>
              </a:ext>
            </a:extLst>
          </p:cNvPr>
          <p:cNvPicPr>
            <a:picLocks noChangeAspect="1"/>
          </p:cNvPicPr>
          <p:nvPr/>
        </p:nvPicPr>
        <p:blipFill rotWithShape="1">
          <a:blip r:embed="rId3">
            <a:extLst>
              <a:ext uri="{28A0092B-C50C-407E-A947-70E740481C1C}">
                <a14:useLocalDpi xmlns:a14="http://schemas.microsoft.com/office/drawing/2010/main" val="0"/>
              </a:ext>
            </a:extLst>
          </a:blip>
          <a:srcRect l="5647" r="6598" b="-4"/>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5" name="Picture 4">
            <a:extLst>
              <a:ext uri="{FF2B5EF4-FFF2-40B4-BE49-F238E27FC236}">
                <a16:creationId xmlns:a16="http://schemas.microsoft.com/office/drawing/2014/main" id="{B2DBC443-0F9A-2D11-9432-BE9948E349D7}"/>
              </a:ext>
            </a:extLst>
          </p:cNvPr>
          <p:cNvPicPr>
            <a:picLocks noChangeAspect="1"/>
          </p:cNvPicPr>
          <p:nvPr/>
        </p:nvPicPr>
        <p:blipFill rotWithShape="1">
          <a:blip r:embed="rId4">
            <a:extLst>
              <a:ext uri="{28A0092B-C50C-407E-A947-70E740481C1C}">
                <a14:useLocalDpi xmlns:a14="http://schemas.microsoft.com/office/drawing/2010/main" val="0"/>
              </a:ext>
            </a:extLst>
          </a:blip>
          <a:srcRect l="30891" r="21456" b="1"/>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Tree>
    <p:extLst>
      <p:ext uri="{BB962C8B-B14F-4D97-AF65-F5344CB8AC3E}">
        <p14:creationId xmlns:p14="http://schemas.microsoft.com/office/powerpoint/2010/main" val="1408885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27888-7C23-0D02-2E54-C116AAAF9141}"/>
              </a:ext>
            </a:extLst>
          </p:cNvPr>
          <p:cNvSpPr>
            <a:spLocks noGrp="1"/>
          </p:cNvSpPr>
          <p:nvPr>
            <p:ph idx="13"/>
          </p:nvPr>
        </p:nvSpPr>
        <p:spPr>
          <a:xfrm>
            <a:off x="740229" y="794658"/>
            <a:ext cx="10613571" cy="5105400"/>
          </a:xfrm>
        </p:spPr>
        <p:txBody>
          <a:bodyPr>
            <a:normAutofit/>
          </a:bodyPr>
          <a:lstStyle/>
          <a:p>
            <a:pPr rtl="0" fontAlgn="base">
              <a:spcBef>
                <a:spcPts val="0"/>
              </a:spcBef>
              <a:spcAft>
                <a:spcPts val="0"/>
              </a:spcAft>
            </a:pPr>
            <a:r>
              <a:rPr lang="en-US" dirty="0">
                <a:solidFill>
                  <a:schemeClr val="tx1"/>
                </a:solidFill>
                <a:latin typeface="Rockwell" panose="02060603020205020403" pitchFamily="18" charset="0"/>
              </a:rPr>
              <a:t>Using a different dose: 500 and 1000</a:t>
            </a:r>
            <a:endParaRPr lang="en-US" sz="2800" b="0" i="0" u="none" strike="noStrike" dirty="0">
              <a:solidFill>
                <a:schemeClr val="tx1"/>
              </a:solidFill>
              <a:effectLst/>
              <a:latin typeface="Rockwell" panose="02060603020205020403" pitchFamily="18" charset="0"/>
            </a:endParaRPr>
          </a:p>
          <a:p>
            <a:pPr marL="285750" indent="-285750" rtl="0" fontAlgn="base">
              <a:spcBef>
                <a:spcPts val="0"/>
              </a:spcBef>
              <a:spcAft>
                <a:spcPts val="0"/>
              </a:spcAft>
              <a:buFont typeface="Arial" panose="020B0604020202020204" pitchFamily="34" charset="0"/>
              <a:buChar char="•"/>
            </a:pPr>
            <a:r>
              <a:rPr lang="en-US" sz="2800" b="0" i="0" u="none" strike="noStrike" dirty="0">
                <a:solidFill>
                  <a:schemeClr val="tx1"/>
                </a:solidFill>
                <a:effectLst/>
                <a:latin typeface="Rockwell" panose="02060603020205020403" pitchFamily="18" charset="0"/>
              </a:rPr>
              <a:t>The base dose is 500 and 1000. The beam current is noted to be 0.2549 </a:t>
            </a:r>
            <a:r>
              <a:rPr lang="en-US" sz="2800" b="0" i="0" u="none" strike="noStrike" dirty="0" err="1">
                <a:solidFill>
                  <a:schemeClr val="tx1"/>
                </a:solidFill>
                <a:effectLst/>
                <a:latin typeface="Rockwell" panose="02060603020205020403" pitchFamily="18" charset="0"/>
              </a:rPr>
              <a:t>nA.</a:t>
            </a:r>
            <a:endParaRPr lang="en-US" sz="2800" b="0" i="0" u="none" strike="noStrike" dirty="0">
              <a:solidFill>
                <a:schemeClr val="tx1"/>
              </a:solidFill>
              <a:effectLst/>
              <a:latin typeface="Rockwell" panose="02060603020205020403" pitchFamily="18" charset="0"/>
            </a:endParaRPr>
          </a:p>
          <a:p>
            <a:pPr marL="285750" indent="-285750" rtl="0" fontAlgn="base">
              <a:spcBef>
                <a:spcPts val="1000"/>
              </a:spcBef>
              <a:spcAft>
                <a:spcPts val="0"/>
              </a:spcAft>
              <a:buFont typeface="Arial" panose="020B0604020202020204" pitchFamily="34" charset="0"/>
              <a:buChar char="•"/>
            </a:pPr>
            <a:r>
              <a:rPr lang="en-US" sz="2800" b="0" i="0" u="none" strike="noStrike" dirty="0">
                <a:solidFill>
                  <a:schemeClr val="tx1"/>
                </a:solidFill>
                <a:effectLst/>
                <a:latin typeface="Rockwell" panose="02060603020205020403" pitchFamily="18" charset="0"/>
              </a:rPr>
              <a:t>Etching process.</a:t>
            </a:r>
          </a:p>
          <a:p>
            <a:pPr marL="285750" indent="-285750" rtl="0" fontAlgn="base">
              <a:spcBef>
                <a:spcPts val="1000"/>
              </a:spcBef>
              <a:spcAft>
                <a:spcPts val="0"/>
              </a:spcAft>
              <a:buFont typeface="Arial" panose="020B0604020202020204" pitchFamily="34" charset="0"/>
              <a:buChar char="•"/>
            </a:pPr>
            <a:r>
              <a:rPr lang="en-US" sz="2800" b="0" i="0" u="none" strike="noStrike" dirty="0">
                <a:solidFill>
                  <a:schemeClr val="tx1"/>
                </a:solidFill>
                <a:effectLst/>
                <a:latin typeface="Rockwell" panose="02060603020205020403" pitchFamily="18" charset="0"/>
              </a:rPr>
              <a:t>We have etched around 300nm of PCM and ITO layer for about 100 sec.</a:t>
            </a:r>
          </a:p>
          <a:p>
            <a:pPr marL="285750" indent="-285750" rtl="0" fontAlgn="base">
              <a:spcBef>
                <a:spcPts val="1000"/>
              </a:spcBef>
              <a:spcAft>
                <a:spcPts val="0"/>
              </a:spcAft>
              <a:buFont typeface="Arial" panose="020B0604020202020204" pitchFamily="34" charset="0"/>
              <a:buChar char="•"/>
            </a:pPr>
            <a:r>
              <a:rPr lang="en-US" sz="2800" b="0" i="0" u="none" strike="noStrike" dirty="0">
                <a:solidFill>
                  <a:schemeClr val="tx1"/>
                </a:solidFill>
                <a:effectLst/>
                <a:latin typeface="Rockwell" panose="02060603020205020403" pitchFamily="18" charset="0"/>
              </a:rPr>
              <a:t>We observed and obtained the SEM images. </a:t>
            </a:r>
            <a:endParaRPr lang="en-US" sz="2800" b="0" i="0" u="none" strike="noStrike" dirty="0">
              <a:solidFill>
                <a:schemeClr val="tx1"/>
              </a:solidFill>
              <a:effectLst/>
              <a:latin typeface="Arial" panose="020B0604020202020204" pitchFamily="34" charset="0"/>
            </a:endParaRPr>
          </a:p>
        </p:txBody>
      </p:sp>
      <p:sp>
        <p:nvSpPr>
          <p:cNvPr id="3" name="Title 2">
            <a:extLst>
              <a:ext uri="{FF2B5EF4-FFF2-40B4-BE49-F238E27FC236}">
                <a16:creationId xmlns:a16="http://schemas.microsoft.com/office/drawing/2014/main" id="{22DCB8C4-446F-5F21-F227-3BEDDC6CACCA}"/>
              </a:ext>
            </a:extLst>
          </p:cNvPr>
          <p:cNvSpPr>
            <a:spLocks noGrp="1"/>
          </p:cNvSpPr>
          <p:nvPr>
            <p:ph type="title"/>
          </p:nvPr>
        </p:nvSpPr>
        <p:spPr>
          <a:xfrm>
            <a:off x="846268" y="0"/>
            <a:ext cx="10499463" cy="1054250"/>
          </a:xfrm>
        </p:spPr>
        <p:txBody>
          <a:bodyPr/>
          <a:lstStyle/>
          <a:p>
            <a:r>
              <a:rPr lang="en-US" dirty="0"/>
              <a:t>GEN 2</a:t>
            </a:r>
          </a:p>
        </p:txBody>
      </p:sp>
    </p:spTree>
    <p:extLst>
      <p:ext uri="{BB962C8B-B14F-4D97-AF65-F5344CB8AC3E}">
        <p14:creationId xmlns:p14="http://schemas.microsoft.com/office/powerpoint/2010/main" val="218165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9A2ABF-9768-7C9F-C16C-AB4CFFC11809}"/>
              </a:ext>
            </a:extLst>
          </p:cNvPr>
          <p:cNvSpPr>
            <a:spLocks noGrp="1"/>
          </p:cNvSpPr>
          <p:nvPr>
            <p:ph idx="13"/>
          </p:nvPr>
        </p:nvSpPr>
        <p:spPr/>
        <p:txBody>
          <a:bodyPr/>
          <a:lstStyle/>
          <a:p>
            <a:pPr marL="285750" indent="-285750" algn="just" rtl="0" fontAlgn="base">
              <a:spcBef>
                <a:spcPts val="0"/>
              </a:spcBef>
              <a:spcAft>
                <a:spcPts val="0"/>
              </a:spcAft>
              <a:buFont typeface="Arial" panose="020B0604020202020204" pitchFamily="34" charset="0"/>
              <a:buChar char="•"/>
            </a:pPr>
            <a:r>
              <a:rPr lang="en-US" sz="1800" b="0" i="0" u="none" strike="noStrike" dirty="0">
                <a:solidFill>
                  <a:schemeClr val="tx1"/>
                </a:solidFill>
                <a:effectLst/>
                <a:latin typeface="Rockwell" panose="02060603020205020403" pitchFamily="18" charset="0"/>
              </a:rPr>
              <a:t>We then measured the thickness of the amount of PR etched.</a:t>
            </a:r>
            <a:endParaRPr lang="en-US" sz="1800" b="0" i="0" u="none" strike="noStrike" dirty="0">
              <a:solidFill>
                <a:schemeClr val="tx1"/>
              </a:solidFill>
              <a:effectLst/>
              <a:latin typeface="Arial" panose="020B0604020202020204" pitchFamily="34" charset="0"/>
            </a:endParaRPr>
          </a:p>
          <a:p>
            <a:pPr marL="285750" indent="-285750" algn="just" rtl="0" fontAlgn="base">
              <a:spcBef>
                <a:spcPts val="1000"/>
              </a:spcBef>
              <a:spcAft>
                <a:spcPts val="0"/>
              </a:spcAft>
              <a:buFont typeface="Arial" panose="020B0604020202020204" pitchFamily="34" charset="0"/>
              <a:buChar char="•"/>
            </a:pPr>
            <a:r>
              <a:rPr lang="en-US" sz="1800" b="0" i="0" u="none" strike="noStrike" dirty="0">
                <a:solidFill>
                  <a:schemeClr val="tx1"/>
                </a:solidFill>
                <a:effectLst/>
                <a:latin typeface="Rockwell" panose="02060603020205020403" pitchFamily="18" charset="0"/>
              </a:rPr>
              <a:t>From the below graph in the profilometer, we can observe that we have etched around 350 nm (which includes 300nm of photoresist and some part of PCM).</a:t>
            </a:r>
            <a:endParaRPr lang="en-US" sz="1800" b="0" i="0" u="none" strike="noStrike" dirty="0">
              <a:solidFill>
                <a:schemeClr val="tx1"/>
              </a:solidFill>
              <a:effectLst/>
              <a:latin typeface="Arial" panose="020B0604020202020204" pitchFamily="34" charset="0"/>
            </a:endParaRPr>
          </a:p>
          <a:p>
            <a:pPr marL="285750" indent="-285750" algn="just" rtl="0" fontAlgn="base">
              <a:spcBef>
                <a:spcPts val="1000"/>
              </a:spcBef>
              <a:spcAft>
                <a:spcPts val="0"/>
              </a:spcAft>
              <a:buFont typeface="Arial" panose="020B0604020202020204" pitchFamily="34" charset="0"/>
              <a:buChar char="•"/>
            </a:pPr>
            <a:r>
              <a:rPr lang="en-US" sz="1800" b="0" i="0" u="none" strike="noStrike" dirty="0">
                <a:solidFill>
                  <a:schemeClr val="tx1"/>
                </a:solidFill>
                <a:effectLst/>
                <a:latin typeface="Rockwell" panose="02060603020205020403" pitchFamily="18" charset="0"/>
              </a:rPr>
              <a:t>So, our etch rate is 350/90=3.88nm/sec.</a:t>
            </a:r>
          </a:p>
          <a:p>
            <a:pPr marL="285750" indent="-285750" algn="just" fontAlgn="base">
              <a:buFont typeface="Arial" panose="020B0604020202020204" pitchFamily="34" charset="0"/>
              <a:buChar char="•"/>
            </a:pPr>
            <a:r>
              <a:rPr lang="en-US" sz="1800" b="0" i="0" u="none" strike="noStrike" dirty="0">
                <a:solidFill>
                  <a:schemeClr val="tx1"/>
                </a:solidFill>
                <a:effectLst/>
                <a:latin typeface="Calibri" panose="020F0502020204030204" pitchFamily="34" charset="0"/>
              </a:rPr>
              <a:t>Since the profilometer cannot measure the height of the pillar as the neighboring distance between two pillars is small, we have fabricated two squared beside the meta lens and easily found etch rate using a profilometer. </a:t>
            </a:r>
            <a:endParaRPr lang="en-US" sz="1800" b="0" i="0" u="none" strike="noStrike" dirty="0">
              <a:solidFill>
                <a:schemeClr val="tx1"/>
              </a:solidFill>
              <a:effectLst/>
              <a:latin typeface="Arial" panose="020B0604020202020204" pitchFamily="34" charset="0"/>
            </a:endParaRPr>
          </a:p>
          <a:p>
            <a:pPr marL="285750" indent="-285750" algn="just" rtl="0" fontAlgn="base">
              <a:spcBef>
                <a:spcPts val="1000"/>
              </a:spcBef>
              <a:spcAft>
                <a:spcPts val="0"/>
              </a:spcAft>
              <a:buFont typeface="Arial" panose="020B0604020202020204" pitchFamily="34" charset="0"/>
              <a:buChar char="•"/>
            </a:pPr>
            <a:endParaRPr lang="en-US" sz="1800" b="0" i="0" u="none" strike="noStrike" dirty="0">
              <a:solidFill>
                <a:schemeClr val="tx1"/>
              </a:solidFill>
              <a:effectLst/>
              <a:latin typeface="Arial" panose="020B0604020202020204" pitchFamily="34" charset="0"/>
            </a:endParaRPr>
          </a:p>
          <a:p>
            <a:br>
              <a:rPr lang="en-US" b="0" dirty="0">
                <a:solidFill>
                  <a:schemeClr val="tx1"/>
                </a:solidFill>
                <a:effectLst/>
              </a:rPr>
            </a:br>
            <a:endParaRPr lang="en-US" dirty="0">
              <a:solidFill>
                <a:schemeClr val="tx1"/>
              </a:solidFill>
            </a:endParaRPr>
          </a:p>
        </p:txBody>
      </p:sp>
      <p:sp>
        <p:nvSpPr>
          <p:cNvPr id="3" name="Title 2">
            <a:extLst>
              <a:ext uri="{FF2B5EF4-FFF2-40B4-BE49-F238E27FC236}">
                <a16:creationId xmlns:a16="http://schemas.microsoft.com/office/drawing/2014/main" id="{D9C47733-A2D0-970F-F3F2-4DDF7342AEDE}"/>
              </a:ext>
            </a:extLst>
          </p:cNvPr>
          <p:cNvSpPr>
            <a:spLocks noGrp="1"/>
          </p:cNvSpPr>
          <p:nvPr>
            <p:ph type="title"/>
          </p:nvPr>
        </p:nvSpPr>
        <p:spPr/>
        <p:txBody>
          <a:bodyPr/>
          <a:lstStyle/>
          <a:p>
            <a:r>
              <a:rPr lang="en-US" dirty="0"/>
              <a:t>LEARNING GEN2</a:t>
            </a:r>
          </a:p>
        </p:txBody>
      </p:sp>
    </p:spTree>
    <p:extLst>
      <p:ext uri="{BB962C8B-B14F-4D97-AF65-F5344CB8AC3E}">
        <p14:creationId xmlns:p14="http://schemas.microsoft.com/office/powerpoint/2010/main" val="2773721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CA28D5-5525-684B-C363-DE3D460B803F}"/>
              </a:ext>
            </a:extLst>
          </p:cNvPr>
          <p:cNvSpPr>
            <a:spLocks noGrp="1"/>
          </p:cNvSpPr>
          <p:nvPr>
            <p:ph idx="13"/>
          </p:nvPr>
        </p:nvSpPr>
        <p:spPr>
          <a:xfrm>
            <a:off x="838200" y="1338943"/>
            <a:ext cx="10515600" cy="4026504"/>
          </a:xfrm>
        </p:spPr>
        <p:txBody>
          <a:bodyPr>
            <a:normAutofit/>
          </a:bodyPr>
          <a:lstStyle/>
          <a:p>
            <a:pPr rtl="0" fontAlgn="base">
              <a:spcBef>
                <a:spcPts val="0"/>
              </a:spcBef>
              <a:spcAft>
                <a:spcPts val="0"/>
              </a:spcAft>
            </a:pPr>
            <a:r>
              <a:rPr lang="en-US" dirty="0">
                <a:solidFill>
                  <a:schemeClr val="tx1"/>
                </a:solidFill>
                <a:latin typeface="Rockwell" panose="02060603020205020403" pitchFamily="18" charset="0"/>
              </a:rPr>
              <a:t>Considering thickness as the parameter, we have increased the thickness of the PCM by 200nm and the dose is 750 and 850.</a:t>
            </a:r>
            <a:endParaRPr lang="en-US" sz="2800" b="0" i="0" u="none" strike="noStrike" dirty="0">
              <a:solidFill>
                <a:schemeClr val="tx1"/>
              </a:solidFill>
              <a:effectLst/>
              <a:latin typeface="Rockwell" panose="02060603020205020403" pitchFamily="18" charset="0"/>
            </a:endParaRPr>
          </a:p>
          <a:p>
            <a:pPr marL="285750" indent="-285750" rtl="0" fontAlgn="base">
              <a:spcBef>
                <a:spcPts val="0"/>
              </a:spcBef>
              <a:spcAft>
                <a:spcPts val="0"/>
              </a:spcAft>
              <a:buFont typeface="Arial" panose="020B0604020202020204" pitchFamily="34" charset="0"/>
              <a:buChar char="•"/>
            </a:pPr>
            <a:r>
              <a:rPr lang="en-US" sz="2800" b="0" i="0" u="none" strike="noStrike" dirty="0">
                <a:solidFill>
                  <a:schemeClr val="tx1"/>
                </a:solidFill>
                <a:effectLst/>
                <a:latin typeface="Rockwell" panose="02060603020205020403" pitchFamily="18" charset="0"/>
              </a:rPr>
              <a:t>The base dose is 750 and 850. The beam current is noted to be 0.25375 </a:t>
            </a:r>
            <a:r>
              <a:rPr lang="en-US" sz="2800" b="0" i="0" u="none" strike="noStrike" dirty="0" err="1">
                <a:solidFill>
                  <a:schemeClr val="tx1"/>
                </a:solidFill>
                <a:effectLst/>
                <a:latin typeface="Rockwell" panose="02060603020205020403" pitchFamily="18" charset="0"/>
              </a:rPr>
              <a:t>nA.</a:t>
            </a:r>
            <a:endParaRPr lang="en-US" sz="2800" b="0" i="0" u="none" strike="noStrike" dirty="0">
              <a:solidFill>
                <a:schemeClr val="tx1"/>
              </a:solidFill>
              <a:effectLst/>
              <a:latin typeface="Rockwell" panose="02060603020205020403" pitchFamily="18" charset="0"/>
            </a:endParaRPr>
          </a:p>
          <a:p>
            <a:pPr marL="285750" indent="-285750" rtl="0" fontAlgn="base">
              <a:spcBef>
                <a:spcPts val="1000"/>
              </a:spcBef>
              <a:spcAft>
                <a:spcPts val="0"/>
              </a:spcAft>
              <a:buFont typeface="Arial" panose="020B0604020202020204" pitchFamily="34" charset="0"/>
              <a:buChar char="•"/>
            </a:pPr>
            <a:r>
              <a:rPr lang="en-US" sz="2800" b="0" i="0" u="none" strike="noStrike" dirty="0">
                <a:solidFill>
                  <a:schemeClr val="tx1"/>
                </a:solidFill>
                <a:effectLst/>
                <a:latin typeface="Rockwell" panose="02060603020205020403" pitchFamily="18" charset="0"/>
              </a:rPr>
              <a:t>Etching process.</a:t>
            </a:r>
          </a:p>
          <a:p>
            <a:pPr marL="285750" indent="-285750" rtl="0" fontAlgn="base">
              <a:spcBef>
                <a:spcPts val="1000"/>
              </a:spcBef>
              <a:spcAft>
                <a:spcPts val="0"/>
              </a:spcAft>
              <a:buFont typeface="Arial" panose="020B0604020202020204" pitchFamily="34" charset="0"/>
              <a:buChar char="•"/>
            </a:pPr>
            <a:r>
              <a:rPr lang="en-US" sz="2800" b="0" i="0" u="none" strike="noStrike" dirty="0">
                <a:solidFill>
                  <a:schemeClr val="tx1"/>
                </a:solidFill>
                <a:effectLst/>
                <a:latin typeface="Rockwell" panose="02060603020205020403" pitchFamily="18" charset="0"/>
              </a:rPr>
              <a:t> We have etched around 300nm of PCM and ITO layer for about 100 sec.</a:t>
            </a:r>
          </a:p>
          <a:p>
            <a:pPr marL="285750" indent="-285750" rtl="0" fontAlgn="base">
              <a:spcBef>
                <a:spcPts val="1000"/>
              </a:spcBef>
              <a:spcAft>
                <a:spcPts val="0"/>
              </a:spcAft>
              <a:buFont typeface="Arial" panose="020B0604020202020204" pitchFamily="34" charset="0"/>
              <a:buChar char="•"/>
            </a:pPr>
            <a:r>
              <a:rPr lang="en-US" sz="2800" b="0" i="0" u="none" strike="noStrike" dirty="0">
                <a:solidFill>
                  <a:schemeClr val="tx1"/>
                </a:solidFill>
                <a:effectLst/>
                <a:latin typeface="Rockwell" panose="02060603020205020403" pitchFamily="18" charset="0"/>
              </a:rPr>
              <a:t>We observed and obtained the SEM images. </a:t>
            </a:r>
            <a:endParaRPr lang="en-US" sz="2800" b="0" i="0" u="none" strike="noStrike" dirty="0">
              <a:solidFill>
                <a:schemeClr val="tx1"/>
              </a:solidFill>
              <a:effectLst/>
              <a:latin typeface="Arial" panose="020B0604020202020204" pitchFamily="34" charset="0"/>
            </a:endParaRPr>
          </a:p>
        </p:txBody>
      </p:sp>
      <p:sp>
        <p:nvSpPr>
          <p:cNvPr id="3" name="Title 2">
            <a:extLst>
              <a:ext uri="{FF2B5EF4-FFF2-40B4-BE49-F238E27FC236}">
                <a16:creationId xmlns:a16="http://schemas.microsoft.com/office/drawing/2014/main" id="{6AA3F25F-058F-A977-E06E-BBAC2BA7ABA8}"/>
              </a:ext>
            </a:extLst>
          </p:cNvPr>
          <p:cNvSpPr>
            <a:spLocks noGrp="1"/>
          </p:cNvSpPr>
          <p:nvPr>
            <p:ph type="title"/>
          </p:nvPr>
        </p:nvSpPr>
        <p:spPr>
          <a:xfrm>
            <a:off x="838200" y="-12550"/>
            <a:ext cx="10499463" cy="1054250"/>
          </a:xfrm>
        </p:spPr>
        <p:txBody>
          <a:bodyPr/>
          <a:lstStyle/>
          <a:p>
            <a:r>
              <a:rPr lang="en-US" dirty="0"/>
              <a:t>GEN 3</a:t>
            </a:r>
          </a:p>
        </p:txBody>
      </p:sp>
    </p:spTree>
    <p:extLst>
      <p:ext uri="{BB962C8B-B14F-4D97-AF65-F5344CB8AC3E}">
        <p14:creationId xmlns:p14="http://schemas.microsoft.com/office/powerpoint/2010/main" val="69864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9A2ABF-9768-7C9F-C16C-AB4CFFC11809}"/>
              </a:ext>
            </a:extLst>
          </p:cNvPr>
          <p:cNvSpPr>
            <a:spLocks noGrp="1"/>
          </p:cNvSpPr>
          <p:nvPr>
            <p:ph idx="13"/>
          </p:nvPr>
        </p:nvSpPr>
        <p:spPr>
          <a:xfrm>
            <a:off x="720969" y="1529863"/>
            <a:ext cx="43073526" cy="8475784"/>
          </a:xfrm>
        </p:spPr>
        <p:txBody>
          <a:bodyPr/>
          <a:lstStyle/>
          <a:p>
            <a:pPr marL="285750" indent="-285750" algn="just" rtl="0" fontAlgn="base">
              <a:spcBef>
                <a:spcPts val="0"/>
              </a:spcBef>
              <a:spcAft>
                <a:spcPts val="0"/>
              </a:spcAft>
              <a:buFont typeface="Arial" panose="020B0604020202020204" pitchFamily="34" charset="0"/>
              <a:buChar char="•"/>
            </a:pPr>
            <a:r>
              <a:rPr lang="en-US" sz="1400" b="0" i="0" u="none" strike="noStrike" dirty="0">
                <a:solidFill>
                  <a:schemeClr val="tx1"/>
                </a:solidFill>
                <a:effectLst/>
                <a:latin typeface="Arial" panose="020B0604020202020204" pitchFamily="34" charset="0"/>
                <a:cs typeface="Arial" panose="020B0604020202020204" pitchFamily="34" charset="0"/>
              </a:rPr>
              <a:t>We then measured the thickness of the amount of PR etched.</a:t>
            </a:r>
          </a:p>
          <a:p>
            <a:pPr marL="285750" indent="-285750" algn="just" rtl="0" fontAlgn="base">
              <a:spcBef>
                <a:spcPts val="1000"/>
              </a:spcBef>
              <a:spcAft>
                <a:spcPts val="0"/>
              </a:spcAft>
              <a:buFont typeface="Arial" panose="020B0604020202020204" pitchFamily="34" charset="0"/>
              <a:buChar char="•"/>
            </a:pPr>
            <a:r>
              <a:rPr lang="en-US" sz="1400" b="0" i="0" u="none" strike="noStrike" dirty="0">
                <a:solidFill>
                  <a:schemeClr val="tx1"/>
                </a:solidFill>
                <a:effectLst/>
                <a:latin typeface="Arial" panose="020B0604020202020204" pitchFamily="34" charset="0"/>
                <a:cs typeface="Arial" panose="020B0604020202020204" pitchFamily="34" charset="0"/>
              </a:rPr>
              <a:t>From the below graph in profilometer, we can observe that we have etched around 350 nm (which includes 300nm of photoresist and some part of PCM).</a:t>
            </a:r>
          </a:p>
          <a:p>
            <a:pPr marL="285750" indent="-285750" algn="just" rtl="0" fontAlgn="base">
              <a:spcBef>
                <a:spcPts val="1000"/>
              </a:spcBef>
              <a:spcAft>
                <a:spcPts val="0"/>
              </a:spcAft>
              <a:buFont typeface="Arial" panose="020B0604020202020204" pitchFamily="34" charset="0"/>
              <a:buChar char="•"/>
            </a:pPr>
            <a:r>
              <a:rPr lang="en-US" sz="1400" b="0" i="0" u="none" strike="noStrike" dirty="0">
                <a:solidFill>
                  <a:schemeClr val="tx1"/>
                </a:solidFill>
                <a:effectLst/>
                <a:latin typeface="Arial" panose="020B0604020202020204" pitchFamily="34" charset="0"/>
                <a:cs typeface="Arial" panose="020B0604020202020204" pitchFamily="34" charset="0"/>
              </a:rPr>
              <a:t>So, our etch rate is nm/sec</a:t>
            </a:r>
            <a:r>
              <a:rPr lang="en-US" sz="2800" b="0" i="0" u="none" strike="noStrike" dirty="0">
                <a:solidFill>
                  <a:schemeClr val="tx1"/>
                </a:solidFill>
                <a:effectLst/>
                <a:latin typeface="Rockwell" panose="02060603020205020403" pitchFamily="18" charset="0"/>
              </a:rPr>
              <a:t>.</a:t>
            </a:r>
            <a:endParaRPr lang="en-US" sz="2800" b="0" i="0" u="none" strike="noStrike" dirty="0">
              <a:solidFill>
                <a:schemeClr val="tx1"/>
              </a:solidFill>
              <a:effectLst/>
              <a:latin typeface="Arial" panose="020B0604020202020204" pitchFamily="34" charset="0"/>
            </a:endParaRPr>
          </a:p>
          <a:p>
            <a:br>
              <a:rPr lang="en-US" b="0" dirty="0">
                <a:solidFill>
                  <a:schemeClr val="tx1"/>
                </a:solidFill>
                <a:effectLst/>
              </a:rPr>
            </a:br>
            <a:endParaRPr lang="en-US" dirty="0">
              <a:solidFill>
                <a:schemeClr val="tx1"/>
              </a:solidFill>
            </a:endParaRPr>
          </a:p>
          <a:p>
            <a:endParaRPr lang="en-US" dirty="0"/>
          </a:p>
        </p:txBody>
      </p:sp>
      <p:sp>
        <p:nvSpPr>
          <p:cNvPr id="3" name="Title 2">
            <a:extLst>
              <a:ext uri="{FF2B5EF4-FFF2-40B4-BE49-F238E27FC236}">
                <a16:creationId xmlns:a16="http://schemas.microsoft.com/office/drawing/2014/main" id="{D9C47733-A2D0-970F-F3F2-4DDF7342AEDE}"/>
              </a:ext>
            </a:extLst>
          </p:cNvPr>
          <p:cNvSpPr>
            <a:spLocks noGrp="1"/>
          </p:cNvSpPr>
          <p:nvPr>
            <p:ph type="title"/>
          </p:nvPr>
        </p:nvSpPr>
        <p:spPr/>
        <p:txBody>
          <a:bodyPr/>
          <a:lstStyle/>
          <a:p>
            <a:r>
              <a:rPr lang="en-US" dirty="0"/>
              <a:t>LEARNING GEN3</a:t>
            </a:r>
          </a:p>
        </p:txBody>
      </p:sp>
      <p:sp>
        <p:nvSpPr>
          <p:cNvPr id="6" name="AutoShape 6">
            <a:extLst>
              <a:ext uri="{FF2B5EF4-FFF2-40B4-BE49-F238E27FC236}">
                <a16:creationId xmlns:a16="http://schemas.microsoft.com/office/drawing/2014/main" id="{D6DFEB0C-AAC9-0B19-DEFF-22119FDE1749}"/>
              </a:ext>
            </a:extLst>
          </p:cNvPr>
          <p:cNvSpPr>
            <a:spLocks noChangeAspect="1" noChangeArrowheads="1"/>
          </p:cNvSpPr>
          <p:nvPr/>
        </p:nvSpPr>
        <p:spPr bwMode="auto">
          <a:xfrm>
            <a:off x="5943600" y="3276600"/>
            <a:ext cx="2051538" cy="2051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a:extLst>
              <a:ext uri="{FF2B5EF4-FFF2-40B4-BE49-F238E27FC236}">
                <a16:creationId xmlns:a16="http://schemas.microsoft.com/office/drawing/2014/main" id="{2DC8D2F2-DE63-BBE4-61A8-34214706CF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5656AF52-E563-83C0-56F9-B32DCA3F31D3}"/>
              </a:ext>
            </a:extLst>
          </p:cNvPr>
          <p:cNvPicPr>
            <a:picLocks noChangeAspect="1"/>
          </p:cNvPicPr>
          <p:nvPr/>
        </p:nvPicPr>
        <p:blipFill>
          <a:blip r:embed="rId2"/>
          <a:stretch>
            <a:fillRect/>
          </a:stretch>
        </p:blipFill>
        <p:spPr>
          <a:xfrm>
            <a:off x="6158776" y="2669334"/>
            <a:ext cx="5375031" cy="2942955"/>
          </a:xfrm>
          <a:prstGeom prst="rect">
            <a:avLst/>
          </a:prstGeom>
        </p:spPr>
      </p:pic>
      <p:pic>
        <p:nvPicPr>
          <p:cNvPr id="9" name="Picture 8">
            <a:extLst>
              <a:ext uri="{FF2B5EF4-FFF2-40B4-BE49-F238E27FC236}">
                <a16:creationId xmlns:a16="http://schemas.microsoft.com/office/drawing/2014/main" id="{4BB51751-427C-0342-E957-CF883A26547B}"/>
              </a:ext>
            </a:extLst>
          </p:cNvPr>
          <p:cNvPicPr>
            <a:picLocks noChangeAspect="1"/>
          </p:cNvPicPr>
          <p:nvPr/>
        </p:nvPicPr>
        <p:blipFill>
          <a:blip r:embed="rId3"/>
          <a:stretch>
            <a:fillRect/>
          </a:stretch>
        </p:blipFill>
        <p:spPr>
          <a:xfrm>
            <a:off x="1414585" y="2654451"/>
            <a:ext cx="3987800" cy="2957838"/>
          </a:xfrm>
          <a:prstGeom prst="rect">
            <a:avLst/>
          </a:prstGeom>
        </p:spPr>
      </p:pic>
    </p:spTree>
    <p:extLst>
      <p:ext uri="{BB962C8B-B14F-4D97-AF65-F5344CB8AC3E}">
        <p14:creationId xmlns:p14="http://schemas.microsoft.com/office/powerpoint/2010/main" val="1935904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608983-BE1E-8167-7036-CFFFCBA2FA80}"/>
              </a:ext>
            </a:extLst>
          </p:cNvPr>
          <p:cNvSpPr>
            <a:spLocks noGrp="1"/>
          </p:cNvSpPr>
          <p:nvPr>
            <p:ph type="title"/>
          </p:nvPr>
        </p:nvSpPr>
        <p:spPr/>
        <p:txBody>
          <a:bodyPr/>
          <a:lstStyle/>
          <a:p>
            <a:r>
              <a:rPr lang="en-US" dirty="0"/>
              <a:t>RESULTS/COMPARISON</a:t>
            </a:r>
          </a:p>
        </p:txBody>
      </p:sp>
      <p:graphicFrame>
        <p:nvGraphicFramePr>
          <p:cNvPr id="7" name="Table 7">
            <a:extLst>
              <a:ext uri="{FF2B5EF4-FFF2-40B4-BE49-F238E27FC236}">
                <a16:creationId xmlns:a16="http://schemas.microsoft.com/office/drawing/2014/main" id="{7085A90D-DFDD-0EE6-A32F-1F6E76898C30}"/>
              </a:ext>
            </a:extLst>
          </p:cNvPr>
          <p:cNvGraphicFramePr>
            <a:graphicFrameLocks noGrp="1"/>
          </p:cNvGraphicFramePr>
          <p:nvPr>
            <p:ph idx="13"/>
            <p:extLst>
              <p:ext uri="{D42A27DB-BD31-4B8C-83A1-F6EECF244321}">
                <p14:modId xmlns:p14="http://schemas.microsoft.com/office/powerpoint/2010/main" val="3809707297"/>
              </p:ext>
            </p:extLst>
          </p:nvPr>
        </p:nvGraphicFramePr>
        <p:xfrm>
          <a:off x="838200" y="1825625"/>
          <a:ext cx="10515600" cy="175260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361281275"/>
                    </a:ext>
                  </a:extLst>
                </a:gridCol>
                <a:gridCol w="2103120">
                  <a:extLst>
                    <a:ext uri="{9D8B030D-6E8A-4147-A177-3AD203B41FA5}">
                      <a16:colId xmlns:a16="http://schemas.microsoft.com/office/drawing/2014/main" val="292742420"/>
                    </a:ext>
                  </a:extLst>
                </a:gridCol>
                <a:gridCol w="2103120">
                  <a:extLst>
                    <a:ext uri="{9D8B030D-6E8A-4147-A177-3AD203B41FA5}">
                      <a16:colId xmlns:a16="http://schemas.microsoft.com/office/drawing/2014/main" val="2637026618"/>
                    </a:ext>
                  </a:extLst>
                </a:gridCol>
                <a:gridCol w="2103120">
                  <a:extLst>
                    <a:ext uri="{9D8B030D-6E8A-4147-A177-3AD203B41FA5}">
                      <a16:colId xmlns:a16="http://schemas.microsoft.com/office/drawing/2014/main" val="3197569340"/>
                    </a:ext>
                  </a:extLst>
                </a:gridCol>
                <a:gridCol w="2103120">
                  <a:extLst>
                    <a:ext uri="{9D8B030D-6E8A-4147-A177-3AD203B41FA5}">
                      <a16:colId xmlns:a16="http://schemas.microsoft.com/office/drawing/2014/main" val="1363382357"/>
                    </a:ext>
                  </a:extLst>
                </a:gridCol>
              </a:tblGrid>
              <a:tr h="370840">
                <a:tc>
                  <a:txBody>
                    <a:bodyPr/>
                    <a:lstStyle/>
                    <a:p>
                      <a:endParaRPr lang="en-US" dirty="0"/>
                    </a:p>
                  </a:txBody>
                  <a:tcPr/>
                </a:tc>
                <a:tc>
                  <a:txBody>
                    <a:bodyPr/>
                    <a:lstStyle/>
                    <a:p>
                      <a:r>
                        <a:rPr lang="en-US" dirty="0"/>
                        <a:t>DOSAGE</a:t>
                      </a:r>
                    </a:p>
                  </a:txBody>
                  <a:tcPr/>
                </a:tc>
                <a:tc>
                  <a:txBody>
                    <a:bodyPr/>
                    <a:lstStyle/>
                    <a:p>
                      <a:r>
                        <a:rPr lang="en-US" dirty="0"/>
                        <a:t>ETCH RATE</a:t>
                      </a:r>
                    </a:p>
                  </a:txBody>
                  <a:tcPr/>
                </a:tc>
                <a:tc>
                  <a:txBody>
                    <a:bodyPr/>
                    <a:lstStyle/>
                    <a:p>
                      <a:r>
                        <a:rPr lang="en-US" dirty="0"/>
                        <a:t>Height of nano pillar</a:t>
                      </a:r>
                    </a:p>
                  </a:txBody>
                  <a:tcPr/>
                </a:tc>
                <a:tc>
                  <a:txBody>
                    <a:bodyPr/>
                    <a:lstStyle/>
                    <a:p>
                      <a:r>
                        <a:rPr lang="en-US" dirty="0"/>
                        <a:t>Thickness of PCM</a:t>
                      </a:r>
                    </a:p>
                  </a:txBody>
                  <a:tcPr/>
                </a:tc>
                <a:extLst>
                  <a:ext uri="{0D108BD9-81ED-4DB2-BD59-A6C34878D82A}">
                    <a16:rowId xmlns:a16="http://schemas.microsoft.com/office/drawing/2014/main" val="1539838373"/>
                  </a:ext>
                </a:extLst>
              </a:tr>
              <a:tr h="370840">
                <a:tc>
                  <a:txBody>
                    <a:bodyPr/>
                    <a:lstStyle/>
                    <a:p>
                      <a:r>
                        <a:rPr lang="en-US" dirty="0"/>
                        <a:t>GEN 1</a:t>
                      </a:r>
                    </a:p>
                  </a:txBody>
                  <a:tcPr/>
                </a:tc>
                <a:tc>
                  <a:txBody>
                    <a:bodyPr/>
                    <a:lstStyle/>
                    <a:p>
                      <a:r>
                        <a:rPr lang="en-US" dirty="0"/>
                        <a:t>700</a:t>
                      </a:r>
                    </a:p>
                  </a:txBody>
                  <a:tcPr/>
                </a:tc>
                <a:tc>
                  <a:txBody>
                    <a:bodyPr/>
                    <a:lstStyle/>
                    <a:p>
                      <a:endParaRPr lang="en-US"/>
                    </a:p>
                  </a:txBody>
                  <a:tcPr/>
                </a:tc>
                <a:tc>
                  <a:txBody>
                    <a:bodyPr/>
                    <a:lstStyle/>
                    <a:p>
                      <a:endParaRPr lang="en-US"/>
                    </a:p>
                  </a:txBody>
                  <a:tcPr/>
                </a:tc>
                <a:tc>
                  <a:txBody>
                    <a:bodyPr/>
                    <a:lstStyle/>
                    <a:p>
                      <a:r>
                        <a:rPr lang="en-US" dirty="0"/>
                        <a:t>300nm</a:t>
                      </a:r>
                    </a:p>
                  </a:txBody>
                  <a:tcPr/>
                </a:tc>
                <a:extLst>
                  <a:ext uri="{0D108BD9-81ED-4DB2-BD59-A6C34878D82A}">
                    <a16:rowId xmlns:a16="http://schemas.microsoft.com/office/drawing/2014/main" val="346696271"/>
                  </a:ext>
                </a:extLst>
              </a:tr>
              <a:tr h="370840">
                <a:tc>
                  <a:txBody>
                    <a:bodyPr/>
                    <a:lstStyle/>
                    <a:p>
                      <a:r>
                        <a:rPr lang="en-US" dirty="0"/>
                        <a:t>GEN 2</a:t>
                      </a:r>
                    </a:p>
                  </a:txBody>
                  <a:tcPr/>
                </a:tc>
                <a:tc>
                  <a:txBody>
                    <a:bodyPr/>
                    <a:lstStyle/>
                    <a:p>
                      <a:r>
                        <a:rPr lang="en-US" dirty="0"/>
                        <a:t>500 and 1000</a:t>
                      </a:r>
                    </a:p>
                  </a:txBody>
                  <a:tcPr/>
                </a:tc>
                <a:tc>
                  <a:txBody>
                    <a:bodyPr/>
                    <a:lstStyle/>
                    <a:p>
                      <a:endParaRPr lang="en-US"/>
                    </a:p>
                  </a:txBody>
                  <a:tcPr/>
                </a:tc>
                <a:tc>
                  <a:txBody>
                    <a:bodyPr/>
                    <a:lstStyle/>
                    <a:p>
                      <a:endParaRPr lang="en-US"/>
                    </a:p>
                  </a:txBody>
                  <a:tcPr/>
                </a:tc>
                <a:tc>
                  <a:txBody>
                    <a:bodyPr/>
                    <a:lstStyle/>
                    <a:p>
                      <a:r>
                        <a:rPr lang="en-US" dirty="0"/>
                        <a:t>300nm</a:t>
                      </a:r>
                    </a:p>
                  </a:txBody>
                  <a:tcPr/>
                </a:tc>
                <a:extLst>
                  <a:ext uri="{0D108BD9-81ED-4DB2-BD59-A6C34878D82A}">
                    <a16:rowId xmlns:a16="http://schemas.microsoft.com/office/drawing/2014/main" val="1284454417"/>
                  </a:ext>
                </a:extLst>
              </a:tr>
              <a:tr h="370840">
                <a:tc>
                  <a:txBody>
                    <a:bodyPr/>
                    <a:lstStyle/>
                    <a:p>
                      <a:r>
                        <a:rPr lang="en-US" dirty="0"/>
                        <a:t>GEN 3</a:t>
                      </a:r>
                    </a:p>
                  </a:txBody>
                  <a:tcPr/>
                </a:tc>
                <a:tc>
                  <a:txBody>
                    <a:bodyPr/>
                    <a:lstStyle/>
                    <a:p>
                      <a:r>
                        <a:rPr lang="en-US" dirty="0"/>
                        <a:t>750 and 850</a:t>
                      </a:r>
                    </a:p>
                  </a:txBody>
                  <a:tcPr/>
                </a:tc>
                <a:tc>
                  <a:txBody>
                    <a:bodyPr/>
                    <a:lstStyle/>
                    <a:p>
                      <a:endParaRPr lang="en-US"/>
                    </a:p>
                  </a:txBody>
                  <a:tcPr/>
                </a:tc>
                <a:tc>
                  <a:txBody>
                    <a:bodyPr/>
                    <a:lstStyle/>
                    <a:p>
                      <a:endParaRPr lang="en-US"/>
                    </a:p>
                  </a:txBody>
                  <a:tcPr/>
                </a:tc>
                <a:tc>
                  <a:txBody>
                    <a:bodyPr/>
                    <a:lstStyle/>
                    <a:p>
                      <a:r>
                        <a:rPr lang="en-US" dirty="0"/>
                        <a:t>450nm</a:t>
                      </a:r>
                    </a:p>
                  </a:txBody>
                  <a:tcPr/>
                </a:tc>
                <a:extLst>
                  <a:ext uri="{0D108BD9-81ED-4DB2-BD59-A6C34878D82A}">
                    <a16:rowId xmlns:a16="http://schemas.microsoft.com/office/drawing/2014/main" val="1847423829"/>
                  </a:ext>
                </a:extLst>
              </a:tr>
            </a:tbl>
          </a:graphicData>
        </a:graphic>
      </p:graphicFrame>
    </p:spTree>
    <p:extLst>
      <p:ext uri="{BB962C8B-B14F-4D97-AF65-F5344CB8AC3E}">
        <p14:creationId xmlns:p14="http://schemas.microsoft.com/office/powerpoint/2010/main" val="3021213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FB826D-D8FE-8E93-4468-ECA0E5B5448B}"/>
              </a:ext>
            </a:extLst>
          </p:cNvPr>
          <p:cNvSpPr>
            <a:spLocks noGrp="1"/>
          </p:cNvSpPr>
          <p:nvPr>
            <p:ph idx="13"/>
          </p:nvPr>
        </p:nvSpPr>
        <p:spPr/>
        <p:txBody>
          <a:bodyPr/>
          <a:lstStyle/>
          <a:p>
            <a:pPr marL="457200" indent="-457200">
              <a:buFont typeface="Arial" panose="020B0604020202020204" pitchFamily="34" charset="0"/>
              <a:buChar char="•"/>
            </a:pPr>
            <a:r>
              <a:rPr lang="en-US" dirty="0"/>
              <a:t>We could not check the thickness using the profilometer for Gen 1 fab.</a:t>
            </a:r>
          </a:p>
          <a:p>
            <a:pPr marL="457200" indent="-457200">
              <a:buFont typeface="Arial" panose="020B0604020202020204" pitchFamily="34" charset="0"/>
              <a:buChar char="•"/>
            </a:pPr>
            <a:r>
              <a:rPr lang="en-US" dirty="0"/>
              <a:t>We could not see the 500 dose structure.</a:t>
            </a:r>
          </a:p>
          <a:p>
            <a:pPr marL="457200" indent="-457200">
              <a:buFont typeface="Arial" panose="020B0604020202020204" pitchFamily="34" charset="0"/>
              <a:buChar char="•"/>
            </a:pPr>
            <a:r>
              <a:rPr lang="en-US" dirty="0"/>
              <a:t>In Gen 2, -</a:t>
            </a:r>
            <a:r>
              <a:rPr lang="en-US" dirty="0" err="1"/>
              <a:t>ve</a:t>
            </a:r>
            <a:r>
              <a:rPr lang="en-US" dirty="0"/>
              <a:t> PR that we used expired, but our  dose 1000  device was successful observed.</a:t>
            </a:r>
          </a:p>
          <a:p>
            <a:pPr marL="457200" indent="-457200">
              <a:buFont typeface="Arial" panose="020B0604020202020204" pitchFamily="34" charset="0"/>
              <a:buChar char="•"/>
            </a:pPr>
            <a:r>
              <a:rPr lang="en-US" dirty="0"/>
              <a:t>In the structure the cells had a dose factor of 0 and hence we could not see the complete structure.</a:t>
            </a:r>
          </a:p>
        </p:txBody>
      </p:sp>
      <p:sp>
        <p:nvSpPr>
          <p:cNvPr id="3" name="Title 2">
            <a:extLst>
              <a:ext uri="{FF2B5EF4-FFF2-40B4-BE49-F238E27FC236}">
                <a16:creationId xmlns:a16="http://schemas.microsoft.com/office/drawing/2014/main" id="{97D6B350-9C8B-49D9-7565-E423A309CD98}"/>
              </a:ext>
            </a:extLst>
          </p:cNvPr>
          <p:cNvSpPr>
            <a:spLocks noGrp="1"/>
          </p:cNvSpPr>
          <p:nvPr>
            <p:ph type="title"/>
          </p:nvPr>
        </p:nvSpPr>
        <p:spPr/>
        <p:txBody>
          <a:bodyPr/>
          <a:lstStyle/>
          <a:p>
            <a:r>
              <a:rPr lang="en-US" dirty="0"/>
              <a:t>CHALLENGES</a:t>
            </a:r>
          </a:p>
        </p:txBody>
      </p:sp>
    </p:spTree>
    <p:extLst>
      <p:ext uri="{BB962C8B-B14F-4D97-AF65-F5344CB8AC3E}">
        <p14:creationId xmlns:p14="http://schemas.microsoft.com/office/powerpoint/2010/main" val="69982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4B9540-C2D4-1CE4-2B37-036A6FF73A93}"/>
              </a:ext>
            </a:extLst>
          </p:cNvPr>
          <p:cNvSpPr>
            <a:spLocks noGrp="1"/>
          </p:cNvSpPr>
          <p:nvPr>
            <p:ph idx="13"/>
          </p:nvPr>
        </p:nvSpPr>
        <p:spPr/>
        <p:txBody>
          <a:bodyPr/>
          <a:lstStyle/>
          <a:p>
            <a:endParaRPr lang="en-US"/>
          </a:p>
        </p:txBody>
      </p:sp>
      <p:sp>
        <p:nvSpPr>
          <p:cNvPr id="3" name="Title 2">
            <a:extLst>
              <a:ext uri="{FF2B5EF4-FFF2-40B4-BE49-F238E27FC236}">
                <a16:creationId xmlns:a16="http://schemas.microsoft.com/office/drawing/2014/main" id="{F42559FB-263F-70AA-B8EC-AF1938355454}"/>
              </a:ext>
            </a:extLst>
          </p:cNvPr>
          <p:cNvSpPr>
            <a:spLocks noGrp="1"/>
          </p:cNvSpPr>
          <p:nvPr>
            <p:ph type="title"/>
          </p:nvPr>
        </p:nvSpPr>
        <p:spPr/>
        <p:txBody>
          <a:bodyPr/>
          <a:lstStyle/>
          <a:p>
            <a:r>
              <a:rPr lang="en-US" dirty="0"/>
              <a:t>DISCUSSION</a:t>
            </a:r>
          </a:p>
        </p:txBody>
      </p:sp>
    </p:spTree>
    <p:extLst>
      <p:ext uri="{BB962C8B-B14F-4D97-AF65-F5344CB8AC3E}">
        <p14:creationId xmlns:p14="http://schemas.microsoft.com/office/powerpoint/2010/main" val="1848491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CDE960-42F8-29D4-18F8-1D107CDDF8A5}"/>
              </a:ext>
            </a:extLst>
          </p:cNvPr>
          <p:cNvSpPr>
            <a:spLocks noGrp="1"/>
          </p:cNvSpPr>
          <p:nvPr>
            <p:ph idx="13"/>
          </p:nvPr>
        </p:nvSpPr>
        <p:spPr>
          <a:xfrm>
            <a:off x="740229" y="1360714"/>
            <a:ext cx="10613571" cy="3939419"/>
          </a:xfrm>
        </p:spPr>
        <p:txBody>
          <a:bodyPr>
            <a:normAutofit fontScale="70000" lnSpcReduction="20000"/>
          </a:bodyPr>
          <a:lstStyle/>
          <a:p>
            <a:pPr marL="457200" indent="-457200">
              <a:buFont typeface="Arial" panose="020B0604020202020204" pitchFamily="34" charset="0"/>
              <a:buChar char="•"/>
            </a:pPr>
            <a:r>
              <a:rPr lang="en-US" b="0" i="0" dirty="0"/>
              <a:t>Bai, W., Yang, P., Huang, J. </a:t>
            </a:r>
            <a:r>
              <a:rPr lang="en-US" b="0" i="1" dirty="0"/>
              <a:t>et al.</a:t>
            </a:r>
            <a:r>
              <a:rPr lang="en-US" b="0" i="0" dirty="0"/>
              <a:t> Near-infrared tunable </a:t>
            </a:r>
            <a:r>
              <a:rPr lang="en-US" b="0" i="0" dirty="0" err="1"/>
              <a:t>metalens</a:t>
            </a:r>
            <a:r>
              <a:rPr lang="en-US" b="0" i="0" dirty="0"/>
              <a:t> based on phase change material Ge</a:t>
            </a:r>
            <a:r>
              <a:rPr lang="en-US" b="0" i="0" baseline="-25000" dirty="0"/>
              <a:t>2</a:t>
            </a:r>
            <a:r>
              <a:rPr lang="en-US" b="0" i="0" dirty="0"/>
              <a:t>Sb</a:t>
            </a:r>
            <a:r>
              <a:rPr lang="en-US" b="0" i="0" baseline="-25000" dirty="0"/>
              <a:t>2</a:t>
            </a:r>
            <a:r>
              <a:rPr lang="en-US" b="0" i="0" dirty="0"/>
              <a:t>Te</a:t>
            </a:r>
            <a:r>
              <a:rPr lang="en-US" b="0" i="0" baseline="-25000" dirty="0"/>
              <a:t>5</a:t>
            </a:r>
            <a:r>
              <a:rPr lang="en-US" b="0" i="0" dirty="0"/>
              <a:t>. </a:t>
            </a:r>
            <a:r>
              <a:rPr lang="en-US" b="0" i="1" dirty="0"/>
              <a:t>Sci Rep</a:t>
            </a:r>
            <a:r>
              <a:rPr lang="en-US" b="0" i="0" dirty="0"/>
              <a:t> </a:t>
            </a:r>
            <a:r>
              <a:rPr lang="en-US" b="1" i="0" dirty="0"/>
              <a:t>9</a:t>
            </a:r>
            <a:r>
              <a:rPr lang="en-US" b="0" i="0" dirty="0"/>
              <a:t>, 5368 (2019).</a:t>
            </a:r>
            <a:endParaRPr lang="en-US" dirty="0"/>
          </a:p>
          <a:p>
            <a:pPr marL="457200" indent="-457200">
              <a:buFont typeface="Arial" panose="020B0604020202020204" pitchFamily="34" charset="0"/>
              <a:buChar char="•"/>
            </a:pPr>
            <a:r>
              <a:rPr lang="en-US" dirty="0"/>
              <a:t>S. Qin, N. Xu, H. Huang, K. Jie, H. Liu, J. Guo, H. Meng, F. Wang, X. Yang, and Z. Wei, "Near-infrared thermally modulated varifocal </a:t>
            </a:r>
            <a:r>
              <a:rPr lang="en-US" dirty="0" err="1"/>
              <a:t>metalens</a:t>
            </a:r>
            <a:r>
              <a:rPr lang="en-US" dirty="0"/>
              <a:t> based on the phase change material Sb2S3," Opt. Express 29, 7925-7934 (2021).</a:t>
            </a:r>
          </a:p>
          <a:p>
            <a:pPr marL="457200" indent="-457200">
              <a:buFont typeface="Arial" panose="020B0604020202020204" pitchFamily="34" charset="0"/>
              <a:buChar char="•"/>
            </a:pPr>
            <a:r>
              <a:rPr lang="en-US" dirty="0"/>
              <a:t>Jiawei Meng, Nicola </a:t>
            </a:r>
            <a:r>
              <a:rPr lang="en-US" dirty="0" err="1"/>
              <a:t>Peserico</a:t>
            </a:r>
            <a:r>
              <a:rPr lang="en-US" dirty="0"/>
              <a:t>, </a:t>
            </a:r>
            <a:r>
              <a:rPr lang="en-US" dirty="0" err="1"/>
              <a:t>Yaliang</a:t>
            </a:r>
            <a:r>
              <a:rPr lang="en-US" dirty="0"/>
              <a:t> Gui, </a:t>
            </a:r>
            <a:r>
              <a:rPr lang="en-US" dirty="0" err="1"/>
              <a:t>Haoyan</a:t>
            </a:r>
            <a:r>
              <a:rPr lang="en-US" dirty="0"/>
              <a:t> Kang, Hamed </a:t>
            </a:r>
            <a:r>
              <a:rPr lang="en-US" dirty="0" err="1"/>
              <a:t>Dalir</a:t>
            </a:r>
            <a:r>
              <a:rPr lang="en-US" dirty="0"/>
              <a:t>, Behrouz </a:t>
            </a:r>
            <a:r>
              <a:rPr lang="en-US" dirty="0" err="1"/>
              <a:t>Movahhed</a:t>
            </a:r>
            <a:r>
              <a:rPr lang="en-US" dirty="0"/>
              <a:t> Nouri, Volker J. </a:t>
            </a:r>
            <a:r>
              <a:rPr lang="en-US" dirty="0" err="1"/>
              <a:t>Sorger</a:t>
            </a:r>
            <a:r>
              <a:rPr lang="en-US" dirty="0"/>
              <a:t>, "Reconfigurable focusing and defocusing meta lens using Sb2Se3 phase change material," Proc. SPIE 12432, High Contrast </a:t>
            </a:r>
            <a:r>
              <a:rPr lang="en-US" dirty="0" err="1"/>
              <a:t>Metastructures</a:t>
            </a:r>
            <a:r>
              <a:rPr lang="en-US" dirty="0"/>
              <a:t> XII, 1243203 (15 March 2023).</a:t>
            </a:r>
          </a:p>
          <a:p>
            <a:pPr marL="457200" indent="-457200">
              <a:buFont typeface="Arial" panose="020B0604020202020204" pitchFamily="34" charset="0"/>
              <a:buChar char="•"/>
            </a:pPr>
            <a:r>
              <a:rPr lang="en-US" dirty="0"/>
              <a:t> X. Yang, D. Zhang, S. Wu, Y. Yin, L. Li, K. Cao, K. Huang, Sci. Rep. 2017, 7, 1; b) S. Zahra, L. Ma, W. Wang, J. Li, D. Chen, Y. Liu, Y. Zhou, N. Li, Y. Huang, G. Wen, Front. Phys. 2021, 8, 593411; c) A. Afridi, J. </a:t>
            </a:r>
            <a:r>
              <a:rPr lang="en-US" dirty="0" err="1"/>
              <a:t>Canet</a:t>
            </a:r>
            <a:r>
              <a:rPr lang="en-US" dirty="0"/>
              <a:t>-Ferrer, L. </a:t>
            </a:r>
            <a:r>
              <a:rPr lang="en-US" dirty="0" err="1"/>
              <a:t>Philippet</a:t>
            </a:r>
            <a:r>
              <a:rPr lang="en-US" dirty="0"/>
              <a:t>, J. Osmond, P. </a:t>
            </a:r>
            <a:r>
              <a:rPr lang="en-US" dirty="0" err="1"/>
              <a:t>Berto</a:t>
            </a:r>
            <a:r>
              <a:rPr lang="en-US" dirty="0"/>
              <a:t>, R. </a:t>
            </a:r>
            <a:r>
              <a:rPr lang="en-US" dirty="0" err="1"/>
              <a:t>Quidant</a:t>
            </a:r>
            <a:r>
              <a:rPr lang="en-US" dirty="0"/>
              <a:t>, ACS Photonics 2018, 5, 4497; d) H.-S. </a:t>
            </a:r>
            <a:r>
              <a:rPr lang="en-US" dirty="0" err="1"/>
              <a:t>Ee</a:t>
            </a:r>
            <a:r>
              <a:rPr lang="en-US" dirty="0"/>
              <a:t>, R. Agarwal, Nano Lett. 2016, 16, 2818; e) E. </a:t>
            </a:r>
            <a:r>
              <a:rPr lang="en-US" dirty="0" err="1"/>
              <a:t>Arbabi</a:t>
            </a:r>
            <a:r>
              <a:rPr lang="en-US" dirty="0"/>
              <a:t>, A. </a:t>
            </a:r>
            <a:r>
              <a:rPr lang="en-US" dirty="0" err="1"/>
              <a:t>Arbabi</a:t>
            </a:r>
            <a:r>
              <a:rPr lang="en-US" dirty="0"/>
              <a:t>, S. M. </a:t>
            </a:r>
            <a:r>
              <a:rPr lang="en-US" dirty="0" err="1"/>
              <a:t>Kamali</a:t>
            </a:r>
            <a:r>
              <a:rPr lang="en-US" dirty="0"/>
              <a:t>, Y. </a:t>
            </a:r>
            <a:r>
              <a:rPr lang="en-US" dirty="0" err="1"/>
              <a:t>Horie</a:t>
            </a:r>
            <a:r>
              <a:rPr lang="en-US" dirty="0"/>
              <a:t>, M. </a:t>
            </a:r>
            <a:r>
              <a:rPr lang="en-US" dirty="0" err="1"/>
              <a:t>Faraji</a:t>
            </a:r>
            <a:r>
              <a:rPr lang="en-US" dirty="0"/>
              <a:t>-Dana, A. </a:t>
            </a:r>
            <a:r>
              <a:rPr lang="en-US" dirty="0" err="1"/>
              <a:t>Faraon</a:t>
            </a:r>
            <a:r>
              <a:rPr lang="en-US" dirty="0"/>
              <a:t>, Nat. </a:t>
            </a:r>
            <a:r>
              <a:rPr lang="en-US" dirty="0" err="1"/>
              <a:t>Commun</a:t>
            </a:r>
            <a:r>
              <a:rPr lang="en-US" dirty="0"/>
              <a:t>. 2018, 9, 1</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sp>
        <p:nvSpPr>
          <p:cNvPr id="3" name="Title 2">
            <a:extLst>
              <a:ext uri="{FF2B5EF4-FFF2-40B4-BE49-F238E27FC236}">
                <a16:creationId xmlns:a16="http://schemas.microsoft.com/office/drawing/2014/main" id="{BC425035-DCE3-6A9E-BC30-068121624042}"/>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72008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lstStyle/>
          <a:p>
            <a:pPr algn="just"/>
            <a:r>
              <a:rPr lang="en-US" b="0" i="0" dirty="0">
                <a:solidFill>
                  <a:srgbClr val="374151"/>
                </a:solidFill>
                <a:effectLst/>
                <a:latin typeface="Arial" panose="020B0604020202020204" pitchFamily="34" charset="0"/>
                <a:cs typeface="Arial" panose="020B0604020202020204" pitchFamily="34" charset="0"/>
              </a:rPr>
              <a:t>This research introduces active polarization-insensitive phase-change meta lenses based on a low-loss PCM, Sb2Se3, for near-IR wavelengths. The successful implementation of these meta surfaces with comparable efficiencies in both material states represents a significant step forward in the development of reconfigurable optical devices, expanding the capabilities of flat optics and enabling a wide range of future applications.</a:t>
            </a:r>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ABSTRACT</a:t>
            </a:r>
          </a:p>
        </p:txBody>
      </p:sp>
    </p:spTree>
    <p:extLst>
      <p:ext uri="{BB962C8B-B14F-4D97-AF65-F5344CB8AC3E}">
        <p14:creationId xmlns:p14="http://schemas.microsoft.com/office/powerpoint/2010/main" val="1294916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B13DB-E612-6E5C-9E4D-B7596500B170}"/>
              </a:ext>
            </a:extLst>
          </p:cNvPr>
          <p:cNvSpPr>
            <a:spLocks noGrp="1"/>
          </p:cNvSpPr>
          <p:nvPr>
            <p:ph type="title"/>
          </p:nvPr>
        </p:nvSpPr>
        <p:spPr>
          <a:xfrm>
            <a:off x="2826328" y="2230582"/>
            <a:ext cx="6192982" cy="1962492"/>
          </a:xfrm>
        </p:spPr>
        <p:txBody>
          <a:bodyPr>
            <a:noAutofit/>
          </a:bodyPr>
          <a:lstStyle/>
          <a:p>
            <a:r>
              <a:rPr lang="en-US" sz="7200" dirty="0"/>
              <a:t>THANK YOU</a:t>
            </a:r>
          </a:p>
        </p:txBody>
      </p:sp>
    </p:spTree>
    <p:extLst>
      <p:ext uri="{BB962C8B-B14F-4D97-AF65-F5344CB8AC3E}">
        <p14:creationId xmlns:p14="http://schemas.microsoft.com/office/powerpoint/2010/main" val="1295268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F8A8A4-C338-49B3-B30B-8D92CD27190F}"/>
              </a:ext>
            </a:extLst>
          </p:cNvPr>
          <p:cNvSpPr>
            <a:spLocks noGrp="1"/>
          </p:cNvSpPr>
          <p:nvPr>
            <p:ph idx="13"/>
          </p:nvPr>
        </p:nvSpPr>
        <p:spPr/>
        <p:txBody>
          <a:bodyPr>
            <a:normAutofit/>
          </a:bodyPr>
          <a:lstStyle/>
          <a:p>
            <a:pPr marL="457200" indent="-457200" algn="just">
              <a:buFont typeface="Arial" panose="020B0604020202020204" pitchFamily="34" charset="0"/>
              <a:buChar char="•"/>
            </a:pPr>
            <a:r>
              <a:rPr lang="en-US" sz="2000" dirty="0"/>
              <a:t> Phase change materials (PCMs) are used in </a:t>
            </a:r>
            <a:r>
              <a:rPr lang="en-US" sz="2000" dirty="0" err="1"/>
              <a:t>metalenses</a:t>
            </a:r>
            <a:r>
              <a:rPr lang="en-US" sz="2000" dirty="0"/>
              <a:t> to allow for dynamic control of the lens's focal length.</a:t>
            </a:r>
          </a:p>
          <a:p>
            <a:pPr marL="457200" indent="-457200" algn="just">
              <a:buFont typeface="Arial" panose="020B0604020202020204" pitchFamily="34" charset="0"/>
              <a:buChar char="•"/>
            </a:pPr>
            <a:r>
              <a:rPr lang="en-US" sz="2000" dirty="0"/>
              <a:t> Different types of PCM used in </a:t>
            </a:r>
            <a:r>
              <a:rPr lang="en-US" sz="2000" dirty="0" err="1"/>
              <a:t>metalenses</a:t>
            </a:r>
            <a:r>
              <a:rPr lang="en-US" sz="2000" dirty="0"/>
              <a:t> are: Ge2Sb2Te5 (GST), Sb2Se3, </a:t>
            </a:r>
            <a:r>
              <a:rPr lang="en-US" sz="2000" dirty="0" err="1"/>
              <a:t>GeTe</a:t>
            </a:r>
            <a:r>
              <a:rPr lang="en-US" sz="2000" dirty="0"/>
              <a:t>, In2Se3, </a:t>
            </a:r>
            <a:r>
              <a:rPr lang="en-US" sz="2000" dirty="0" err="1"/>
              <a:t>AgInSbTe</a:t>
            </a:r>
            <a:r>
              <a:rPr lang="en-US" sz="2000" dirty="0"/>
              <a:t>(AIST), chalcogenide glasses.</a:t>
            </a:r>
          </a:p>
          <a:p>
            <a:pPr marL="457200" indent="-457200" algn="just">
              <a:buFont typeface="Arial" panose="020B0604020202020204" pitchFamily="34" charset="0"/>
              <a:buChar char="•"/>
            </a:pPr>
            <a:r>
              <a:rPr lang="en-US" sz="2000" dirty="0"/>
              <a:t>We are using Sb2Se3 in our project due to its high refractive index, broadband response, fast switching speed, and compatibility with fabrication techniques.</a:t>
            </a:r>
          </a:p>
          <a:p>
            <a:pPr marL="457200" indent="-457200" algn="just">
              <a:buFont typeface="Arial" panose="020B0604020202020204" pitchFamily="34" charset="0"/>
              <a:buChar char="•"/>
            </a:pPr>
            <a:r>
              <a:rPr lang="en-US" sz="2000" dirty="0"/>
              <a:t>Antimony </a:t>
            </a:r>
            <a:r>
              <a:rPr lang="en-US" sz="2000" dirty="0" err="1"/>
              <a:t>triselenide</a:t>
            </a:r>
            <a:r>
              <a:rPr lang="en-US" sz="2000" dirty="0"/>
              <a:t> (Sb2Se3) has also been suggested as an ultralow-loss chalcogenide PCM for photonics, enhanced meta-displays, and active </a:t>
            </a:r>
            <a:r>
              <a:rPr lang="en-US" sz="2000" dirty="0" err="1"/>
              <a:t>metalenses</a:t>
            </a:r>
            <a:r>
              <a:rPr lang="en-US" sz="2000" dirty="0"/>
              <a:t>.</a:t>
            </a:r>
          </a:p>
          <a:p>
            <a:pPr marL="457200" indent="-457200" algn="just">
              <a:buFont typeface="Arial" panose="020B0604020202020204" pitchFamily="34" charset="0"/>
              <a:buChar char="•"/>
            </a:pPr>
            <a:endParaRPr lang="en-US" sz="2000" dirty="0"/>
          </a:p>
          <a:p>
            <a:endParaRPr lang="en-US" sz="2000" dirty="0"/>
          </a:p>
        </p:txBody>
      </p:sp>
      <p:sp>
        <p:nvSpPr>
          <p:cNvPr id="3" name="Title 2">
            <a:extLst>
              <a:ext uri="{FF2B5EF4-FFF2-40B4-BE49-F238E27FC236}">
                <a16:creationId xmlns:a16="http://schemas.microsoft.com/office/drawing/2014/main" id="{07DA68CD-C5B3-517D-15A5-53451706EABD}"/>
              </a:ext>
            </a:extLst>
          </p:cNvPr>
          <p:cNvSpPr>
            <a:spLocks noGrp="1"/>
          </p:cNvSpPr>
          <p:nvPr>
            <p:ph type="title"/>
          </p:nvPr>
        </p:nvSpPr>
        <p:spPr/>
        <p:txBody>
          <a:bodyPr/>
          <a:lstStyle/>
          <a:p>
            <a:r>
              <a:rPr lang="en-US" dirty="0"/>
              <a:t>BACKGROUND INFORMATION</a:t>
            </a:r>
          </a:p>
        </p:txBody>
      </p:sp>
    </p:spTree>
    <p:extLst>
      <p:ext uri="{BB962C8B-B14F-4D97-AF65-F5344CB8AC3E}">
        <p14:creationId xmlns:p14="http://schemas.microsoft.com/office/powerpoint/2010/main" val="1414659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CFAD61-73BB-6BAC-0E62-BE978CE94EB1}"/>
              </a:ext>
            </a:extLst>
          </p:cNvPr>
          <p:cNvSpPr>
            <a:spLocks noGrp="1"/>
          </p:cNvSpPr>
          <p:nvPr>
            <p:ph idx="13"/>
          </p:nvPr>
        </p:nvSpPr>
        <p:spPr/>
        <p:txBody>
          <a:bodyPr>
            <a:normAutofit fontScale="92500" lnSpcReduction="20000"/>
          </a:bodyPr>
          <a:lstStyle/>
          <a:p>
            <a:pPr marL="457200" indent="-457200" algn="just">
              <a:lnSpc>
                <a:spcPct val="11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 A </a:t>
            </a:r>
            <a:r>
              <a:rPr lang="en-US" altLang="zh-CN" sz="2800" dirty="0" err="1">
                <a:latin typeface="Arial" panose="020B0604020202020204" pitchFamily="34" charset="0"/>
                <a:cs typeface="Arial" panose="020B0604020202020204" pitchFamily="34" charset="0"/>
              </a:rPr>
              <a:t>metalens</a:t>
            </a:r>
            <a:r>
              <a:rPr lang="en-US" altLang="zh-CN" sz="2800" dirty="0">
                <a:latin typeface="Arial" panose="020B0604020202020204" pitchFamily="34" charset="0"/>
                <a:cs typeface="Arial" panose="020B0604020202020204" pitchFamily="34" charset="0"/>
              </a:rPr>
              <a:t> is a type of lens that uses nanotechnology to manipulate the behavior of light that are not possible with traditional lenses made from glass or plastic. </a:t>
            </a:r>
          </a:p>
          <a:p>
            <a:pPr marL="457200" indent="-457200" algn="just">
              <a:lnSpc>
                <a:spcPct val="11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Our goal is to make a lens that has </a:t>
            </a:r>
            <a:r>
              <a:rPr lang="en-US" altLang="zh-CN" sz="2800" kern="1200" dirty="0">
                <a:latin typeface="Arial" panose="020B0604020202020204" pitchFamily="34" charset="0"/>
                <a:cs typeface="Arial" panose="020B0604020202020204" pitchFamily="34" charset="0"/>
              </a:rPr>
              <a:t>the ability to focus light more efficiently and manipulate the polarization and phase of light.</a:t>
            </a:r>
          </a:p>
          <a:p>
            <a:pPr marL="457200" indent="-457200" algn="just">
              <a:lnSpc>
                <a:spcPct val="110000"/>
              </a:lnSpc>
              <a:buFont typeface="Arial" panose="020B0604020202020204" pitchFamily="34" charset="0"/>
              <a:buChar char="•"/>
            </a:pPr>
            <a:r>
              <a:rPr lang="en-US" sz="2800" dirty="0">
                <a:latin typeface="Arial" panose="020B0604020202020204" pitchFamily="34" charset="0"/>
                <a:cs typeface="Arial" panose="020B0604020202020204" pitchFamily="34" charset="0"/>
              </a:rPr>
              <a:t>The integration of PCMs with </a:t>
            </a:r>
            <a:r>
              <a:rPr lang="en-US" sz="2800" dirty="0" err="1">
                <a:latin typeface="Arial" panose="020B0604020202020204" pitchFamily="34" charset="0"/>
                <a:cs typeface="Arial" panose="020B0604020202020204" pitchFamily="34" charset="0"/>
              </a:rPr>
              <a:t>metalenses</a:t>
            </a:r>
            <a:r>
              <a:rPr lang="en-US" sz="2800" dirty="0">
                <a:latin typeface="Arial" panose="020B0604020202020204" pitchFamily="34" charset="0"/>
                <a:cs typeface="Arial" panose="020B0604020202020204" pitchFamily="34" charset="0"/>
              </a:rPr>
              <a:t> enables the dynamic control of the focal length and refractive index of the lens, making them more versatile and useful for various applications.</a:t>
            </a:r>
          </a:p>
          <a:p>
            <a:pPr marL="0" indent="0" algn="just">
              <a:lnSpc>
                <a:spcPct val="110000"/>
              </a:lnSpc>
              <a:buNone/>
            </a:pPr>
            <a:endParaRPr lang="en-US" sz="2800"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5C92AA78-0166-5A56-08E2-41A4754A7735}"/>
              </a:ext>
            </a:extLst>
          </p:cNvPr>
          <p:cNvSpPr>
            <a:spLocks noGrp="1"/>
          </p:cNvSpPr>
          <p:nvPr>
            <p:ph type="title"/>
          </p:nvPr>
        </p:nvSpPr>
        <p:spPr/>
        <p:txBody>
          <a:bodyPr/>
          <a:lstStyle/>
          <a:p>
            <a:r>
              <a:rPr lang="en-US" dirty="0"/>
              <a:t>OBJECTIVE</a:t>
            </a:r>
          </a:p>
        </p:txBody>
      </p:sp>
    </p:spTree>
    <p:extLst>
      <p:ext uri="{BB962C8B-B14F-4D97-AF65-F5344CB8AC3E}">
        <p14:creationId xmlns:p14="http://schemas.microsoft.com/office/powerpoint/2010/main" val="36806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E17059-45C5-A82E-86B4-B2B69492AF07}"/>
              </a:ext>
            </a:extLst>
          </p:cNvPr>
          <p:cNvSpPr>
            <a:spLocks noGrp="1"/>
          </p:cNvSpPr>
          <p:nvPr>
            <p:ph idx="13"/>
          </p:nvPr>
        </p:nvSpPr>
        <p:spPr/>
        <p:txBody>
          <a:bodyPr>
            <a:normAutofit/>
          </a:bodyPr>
          <a:lstStyle/>
          <a:p>
            <a:pPr marL="285750" indent="-285750">
              <a:buFont typeface="Arial" panose="020B0604020202020204" pitchFamily="34" charset="0"/>
              <a:buChar char="•"/>
            </a:pPr>
            <a:r>
              <a:rPr lang="en-US" dirty="0"/>
              <a:t> </a:t>
            </a:r>
            <a:r>
              <a:rPr lang="en-US" sz="2800" dirty="0"/>
              <a:t>Development of compact and high-resolution cameras</a:t>
            </a:r>
          </a:p>
          <a:p>
            <a:pPr marL="285750" indent="-285750">
              <a:buFont typeface="Arial" panose="020B0604020202020204" pitchFamily="34" charset="0"/>
              <a:buChar char="•"/>
            </a:pPr>
            <a:r>
              <a:rPr lang="en-US" sz="2800" dirty="0"/>
              <a:t> Used in virtual and augmented reality applications.</a:t>
            </a:r>
          </a:p>
          <a:p>
            <a:pPr marL="285750" indent="-285750">
              <a:buFont typeface="Arial" panose="020B0604020202020204" pitchFamily="34" charset="0"/>
              <a:buChar char="•"/>
            </a:pPr>
            <a:r>
              <a:rPr lang="en-US" sz="2800" dirty="0"/>
              <a:t> </a:t>
            </a:r>
            <a:r>
              <a:rPr lang="en-US" sz="2800" b="0" i="0" dirty="0">
                <a:effectLst/>
                <a:cs typeface="Arial" panose="020B0604020202020204" pitchFamily="34" charset="0"/>
              </a:rPr>
              <a:t>Microscopes and other imaging systems</a:t>
            </a:r>
            <a:endParaRPr lang="en-US" sz="2800" dirty="0">
              <a:cs typeface="Arial" panose="020B0604020202020204" pitchFamily="34" charset="0"/>
            </a:endParaRPr>
          </a:p>
          <a:p>
            <a:pPr marL="285750" indent="-285750">
              <a:buFont typeface="Arial" panose="020B0604020202020204" pitchFamily="34" charset="0"/>
              <a:buChar char="•"/>
            </a:pPr>
            <a:r>
              <a:rPr lang="en-US" sz="2800" dirty="0">
                <a:cs typeface="Arial" panose="020B0604020202020204" pitchFamily="34" charset="0"/>
              </a:rPr>
              <a:t> Used in communication systems to enable efficient data transmission.</a:t>
            </a:r>
          </a:p>
          <a:p>
            <a:pPr marL="285750" indent="-285750">
              <a:buFont typeface="Arial" panose="020B0604020202020204" pitchFamily="34" charset="0"/>
              <a:buChar char="•"/>
            </a:pPr>
            <a:endParaRPr lang="en-US" sz="2800" dirty="0">
              <a:cs typeface="Arial" panose="020B0604020202020204" pitchFamily="34" charset="0"/>
            </a:endParaRPr>
          </a:p>
          <a:p>
            <a:pPr marL="0" indent="0">
              <a:buNone/>
            </a:pPr>
            <a:endParaRPr lang="en-US" sz="2800" dirty="0"/>
          </a:p>
          <a:p>
            <a:pPr rtl="0" fontAlgn="base">
              <a:spcBef>
                <a:spcPts val="0"/>
              </a:spcBef>
              <a:spcAft>
                <a:spcPts val="0"/>
              </a:spcAft>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DFEA5E97-F6C9-3149-46BA-1DBE86D13A91}"/>
              </a:ext>
            </a:extLst>
          </p:cNvPr>
          <p:cNvSpPr>
            <a:spLocks noGrp="1"/>
          </p:cNvSpPr>
          <p:nvPr>
            <p:ph type="title"/>
          </p:nvPr>
        </p:nvSpPr>
        <p:spPr/>
        <p:txBody>
          <a:bodyPr/>
          <a:lstStyle/>
          <a:p>
            <a:r>
              <a:rPr lang="en-US" dirty="0"/>
              <a:t>APPLICATIONS</a:t>
            </a:r>
          </a:p>
        </p:txBody>
      </p:sp>
    </p:spTree>
    <p:extLst>
      <p:ext uri="{BB962C8B-B14F-4D97-AF65-F5344CB8AC3E}">
        <p14:creationId xmlns:p14="http://schemas.microsoft.com/office/powerpoint/2010/main" val="1879117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1">
            <a:extLst>
              <a:ext uri="{FF2B5EF4-FFF2-40B4-BE49-F238E27FC236}">
                <a16:creationId xmlns:a16="http://schemas.microsoft.com/office/drawing/2014/main" id="{12D62570-CDE5-19A2-6DD2-D4EE3B741F3F}"/>
              </a:ext>
            </a:extLst>
          </p:cNvPr>
          <p:cNvGraphicFramePr>
            <a:graphicFrameLocks noGrp="1"/>
          </p:cNvGraphicFramePr>
          <p:nvPr>
            <p:ph idx="13"/>
            <p:extLst>
              <p:ext uri="{D42A27DB-BD31-4B8C-83A1-F6EECF244321}">
                <p14:modId xmlns:p14="http://schemas.microsoft.com/office/powerpoint/2010/main" val="1739619986"/>
              </p:ext>
            </p:extLst>
          </p:nvPr>
        </p:nvGraphicFramePr>
        <p:xfrm>
          <a:off x="838200" y="1557868"/>
          <a:ext cx="10515600" cy="4089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FD05EE1-538E-C259-97EC-20F44140FC1D}"/>
              </a:ext>
            </a:extLst>
          </p:cNvPr>
          <p:cNvSpPr>
            <a:spLocks noGrp="1"/>
          </p:cNvSpPr>
          <p:nvPr>
            <p:ph type="title"/>
          </p:nvPr>
        </p:nvSpPr>
        <p:spPr/>
        <p:txBody>
          <a:bodyPr/>
          <a:lstStyle/>
          <a:p>
            <a:r>
              <a:rPr lang="en-US" dirty="0"/>
              <a:t>FABRICATION PROCESS PLAN</a:t>
            </a:r>
          </a:p>
        </p:txBody>
      </p:sp>
    </p:spTree>
    <p:extLst>
      <p:ext uri="{BB962C8B-B14F-4D97-AF65-F5344CB8AC3E}">
        <p14:creationId xmlns:p14="http://schemas.microsoft.com/office/powerpoint/2010/main" val="2614349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9EBB89-61AF-8A9C-1DA1-38FD19D8996F}"/>
              </a:ext>
            </a:extLst>
          </p:cNvPr>
          <p:cNvSpPr>
            <a:spLocks noGrp="1"/>
          </p:cNvSpPr>
          <p:nvPr>
            <p:ph idx="13"/>
          </p:nvPr>
        </p:nvSpPr>
        <p:spPr/>
        <p:txBody>
          <a:bodyPr>
            <a:noAutofit/>
          </a:bodyPr>
          <a:lstStyle/>
          <a:p>
            <a:pPr rtl="0" fontAlgn="base">
              <a:spcBef>
                <a:spcPts val="1000"/>
              </a:spcBef>
              <a:spcAft>
                <a:spcPts val="0"/>
              </a:spcAft>
            </a:pPr>
            <a:endParaRPr lang="en-US" sz="1600" b="0" i="0" u="none" strike="noStrike">
              <a:solidFill>
                <a:schemeClr val="tx1"/>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1600" b="0" i="0" u="none" strike="noStrike">
              <a:solidFill>
                <a:schemeClr val="tx1"/>
              </a:solidFill>
              <a:effectLst/>
              <a:latin typeface="Arial" panose="020B0604020202020204" pitchFamily="34" charset="0"/>
            </a:endParaRPr>
          </a:p>
          <a:p>
            <a:endParaRPr lang="en-US" sz="1600" dirty="0"/>
          </a:p>
        </p:txBody>
      </p:sp>
      <p:sp>
        <p:nvSpPr>
          <p:cNvPr id="3" name="Title 2">
            <a:extLst>
              <a:ext uri="{FF2B5EF4-FFF2-40B4-BE49-F238E27FC236}">
                <a16:creationId xmlns:a16="http://schemas.microsoft.com/office/drawing/2014/main" id="{6FD05EE1-538E-C259-97EC-20F44140FC1D}"/>
              </a:ext>
            </a:extLst>
          </p:cNvPr>
          <p:cNvSpPr>
            <a:spLocks noGrp="1"/>
          </p:cNvSpPr>
          <p:nvPr>
            <p:ph type="title"/>
          </p:nvPr>
        </p:nvSpPr>
        <p:spPr/>
        <p:txBody>
          <a:bodyPr/>
          <a:lstStyle/>
          <a:p>
            <a:r>
              <a:rPr lang="en-US"/>
              <a:t>FABRICATION PROCESS PLAN</a:t>
            </a:r>
            <a:endParaRPr lang="en-US" dirty="0"/>
          </a:p>
        </p:txBody>
      </p:sp>
      <p:pic>
        <p:nvPicPr>
          <p:cNvPr id="5" name="Picture 4" descr="A picture containing screenshot, design, text&#10;&#10;Description automatically generated">
            <a:extLst>
              <a:ext uri="{FF2B5EF4-FFF2-40B4-BE49-F238E27FC236}">
                <a16:creationId xmlns:a16="http://schemas.microsoft.com/office/drawing/2014/main" id="{3C4C1859-7191-56E6-35F8-536A676FC93D}"/>
              </a:ext>
            </a:extLst>
          </p:cNvPr>
          <p:cNvPicPr>
            <a:picLocks noChangeAspect="1"/>
          </p:cNvPicPr>
          <p:nvPr/>
        </p:nvPicPr>
        <p:blipFill>
          <a:blip r:embed="rId2"/>
          <a:stretch>
            <a:fillRect/>
          </a:stretch>
        </p:blipFill>
        <p:spPr>
          <a:xfrm>
            <a:off x="6505767" y="1820010"/>
            <a:ext cx="4848033" cy="3480123"/>
          </a:xfrm>
          <a:prstGeom prst="rect">
            <a:avLst/>
          </a:prstGeom>
        </p:spPr>
      </p:pic>
    </p:spTree>
    <p:extLst>
      <p:ext uri="{BB962C8B-B14F-4D97-AF65-F5344CB8AC3E}">
        <p14:creationId xmlns:p14="http://schemas.microsoft.com/office/powerpoint/2010/main" val="1098344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E9EA0C-3B25-0F42-62E1-07A72583946D}"/>
              </a:ext>
            </a:extLst>
          </p:cNvPr>
          <p:cNvPicPr>
            <a:picLocks noGrp="1" noChangeAspect="1"/>
          </p:cNvPicPr>
          <p:nvPr>
            <p:ph idx="13"/>
          </p:nvPr>
        </p:nvPicPr>
        <p:blipFill>
          <a:blip r:embed="rId2"/>
          <a:stretch>
            <a:fillRect/>
          </a:stretch>
        </p:blipFill>
        <p:spPr>
          <a:xfrm>
            <a:off x="6104068" y="1691481"/>
            <a:ext cx="6151339" cy="3475038"/>
          </a:xfrm>
          <a:prstGeom prst="rect">
            <a:avLst/>
          </a:prstGeom>
        </p:spPr>
      </p:pic>
      <p:sp>
        <p:nvSpPr>
          <p:cNvPr id="3" name="Title 2">
            <a:extLst>
              <a:ext uri="{FF2B5EF4-FFF2-40B4-BE49-F238E27FC236}">
                <a16:creationId xmlns:a16="http://schemas.microsoft.com/office/drawing/2014/main" id="{285AEE35-C9CD-6E87-8396-6F615C84C94F}"/>
              </a:ext>
            </a:extLst>
          </p:cNvPr>
          <p:cNvSpPr>
            <a:spLocks noGrp="1"/>
          </p:cNvSpPr>
          <p:nvPr>
            <p:ph type="title"/>
          </p:nvPr>
        </p:nvSpPr>
        <p:spPr/>
        <p:txBody>
          <a:bodyPr>
            <a:normAutofit fontScale="90000"/>
          </a:bodyPr>
          <a:lstStyle/>
          <a:p>
            <a:r>
              <a:rPr lang="en-US" dirty="0"/>
              <a:t>Illustration of the measurement setup for measuring focal points</a:t>
            </a:r>
          </a:p>
        </p:txBody>
      </p:sp>
      <p:sp>
        <p:nvSpPr>
          <p:cNvPr id="6" name="TextBox 5">
            <a:extLst>
              <a:ext uri="{FF2B5EF4-FFF2-40B4-BE49-F238E27FC236}">
                <a16:creationId xmlns:a16="http://schemas.microsoft.com/office/drawing/2014/main" id="{5BD4EB24-11F4-1946-2822-11A873367D4F}"/>
              </a:ext>
            </a:extLst>
          </p:cNvPr>
          <p:cNvSpPr txBox="1"/>
          <p:nvPr/>
        </p:nvSpPr>
        <p:spPr>
          <a:xfrm>
            <a:off x="345989" y="1557867"/>
            <a:ext cx="5486399" cy="3323987"/>
          </a:xfrm>
          <a:prstGeom prst="rect">
            <a:avLst/>
          </a:prstGeom>
          <a:noFill/>
        </p:spPr>
        <p:txBody>
          <a:bodyPr wrap="square" rtlCol="0">
            <a:spAutoFit/>
          </a:bodyPr>
          <a:lstStyle/>
          <a:p>
            <a:pPr marL="285750" indent="-285750" algn="just">
              <a:buFont typeface="Wingdings" pitchFamily="2" charset="2"/>
              <a:buChar char="v"/>
            </a:pPr>
            <a:r>
              <a:rPr lang="en-US" sz="1400" dirty="0">
                <a:latin typeface="Arial" panose="020B0604020202020204" pitchFamily="34" charset="0"/>
                <a:cs typeface="Arial" panose="020B0604020202020204" pitchFamily="34" charset="0"/>
              </a:rPr>
              <a:t>Optical Characterization: The optical measurement was conducted using a customized microscope system .The sample was placed on a piezo-motorized scanning stage.</a:t>
            </a:r>
          </a:p>
          <a:p>
            <a:pPr marL="285750" indent="-285750" algn="just">
              <a:buFont typeface="Wingdings" pitchFamily="2" charset="2"/>
              <a:buChar char="v"/>
            </a:pPr>
            <a:r>
              <a:rPr lang="en-US" sz="1400" dirty="0">
                <a:latin typeface="Arial" panose="020B0604020202020204" pitchFamily="34" charset="0"/>
                <a:cs typeface="Arial" panose="020B0604020202020204" pitchFamily="34" charset="0"/>
              </a:rPr>
              <a:t>The near-IR (1570 nm) laser was (Keysight, N7711A) propagated onto the sample through a 0.28-NA objective lens.</a:t>
            </a:r>
          </a:p>
          <a:p>
            <a:pPr marL="285750" indent="-285750" algn="just">
              <a:buFont typeface="Wingdings" pitchFamily="2" charset="2"/>
              <a:buChar char="v"/>
            </a:pPr>
            <a:r>
              <a:rPr lang="en-US" sz="1400" dirty="0">
                <a:latin typeface="Arial" panose="020B0604020202020204" pitchFamily="34" charset="0"/>
                <a:cs typeface="Arial" panose="020B0604020202020204" pitchFamily="34" charset="0"/>
              </a:rPr>
              <a:t> The 2D light-intensity images were recorded by a digital CCD camera.</a:t>
            </a:r>
          </a:p>
          <a:p>
            <a:pPr marL="285750" indent="-285750" algn="just">
              <a:buFont typeface="Wingdings" pitchFamily="2" charset="2"/>
              <a:buChar char="v"/>
            </a:pPr>
            <a:r>
              <a:rPr lang="en-US" sz="1400" dirty="0">
                <a:latin typeface="Arial" panose="020B0604020202020204" pitchFamily="34" charset="0"/>
                <a:cs typeface="Arial" panose="020B0604020202020204" pitchFamily="34" charset="0"/>
              </a:rPr>
              <a:t>The longitudinal light intensity distribution through the meta lens was acquired through a stack of 2D images by scanning the meta lens position along light propagation direction (z-axis) with a step size of 200 nm.</a:t>
            </a:r>
          </a:p>
          <a:p>
            <a:pPr marL="285750" indent="-285750" algn="just">
              <a:buFont typeface="Wingdings" pitchFamily="2" charset="2"/>
              <a:buChar char="v"/>
            </a:pPr>
            <a:r>
              <a:rPr lang="en-US" sz="1400" dirty="0">
                <a:latin typeface="Arial" panose="020B0604020202020204" pitchFamily="34" charset="0"/>
                <a:cs typeface="Arial" panose="020B0604020202020204" pitchFamily="34" charset="0"/>
              </a:rPr>
              <a:t> The stage movement and data acquisition were controlled by an open source program (</a:t>
            </a:r>
            <a:r>
              <a:rPr lang="el-GR" sz="1400" dirty="0">
                <a:latin typeface="Arial" panose="020B0604020202020204" pitchFamily="34" charset="0"/>
                <a:cs typeface="Arial" panose="020B0604020202020204" pitchFamily="34" charset="0"/>
              </a:rPr>
              <a:t>μ</a:t>
            </a:r>
            <a:r>
              <a:rPr lang="en-US" sz="1400" dirty="0">
                <a:latin typeface="Arial" panose="020B0604020202020204" pitchFamily="34" charset="0"/>
                <a:cs typeface="Arial" panose="020B0604020202020204" pitchFamily="34" charset="0"/>
              </a:rPr>
              <a:t>manager). The focusing efficiency was normalized by the transmitted intensity through a bare glass substrate measured under the same setup. </a:t>
            </a:r>
          </a:p>
        </p:txBody>
      </p:sp>
    </p:spTree>
    <p:extLst>
      <p:ext uri="{BB962C8B-B14F-4D97-AF65-F5344CB8AC3E}">
        <p14:creationId xmlns:p14="http://schemas.microsoft.com/office/powerpoint/2010/main" val="1531336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 rectangle&#10;&#10;Description automatically generated">
            <a:extLst>
              <a:ext uri="{FF2B5EF4-FFF2-40B4-BE49-F238E27FC236}">
                <a16:creationId xmlns:a16="http://schemas.microsoft.com/office/drawing/2014/main" id="{4B3E91C3-3120-4BFB-811F-B82F4A0EAF13}"/>
              </a:ext>
            </a:extLst>
          </p:cNvPr>
          <p:cNvPicPr>
            <a:picLocks noGrp="1" noChangeAspect="1"/>
          </p:cNvPicPr>
          <p:nvPr>
            <p:ph idx="13"/>
          </p:nvPr>
        </p:nvPicPr>
        <p:blipFill>
          <a:blip r:embed="rId2"/>
          <a:stretch>
            <a:fillRect/>
          </a:stretch>
        </p:blipFill>
        <p:spPr>
          <a:xfrm>
            <a:off x="6789794" y="5260260"/>
            <a:ext cx="3924640" cy="1257409"/>
          </a:xfrm>
        </p:spPr>
      </p:pic>
      <p:sp>
        <p:nvSpPr>
          <p:cNvPr id="3" name="Title 2">
            <a:extLst>
              <a:ext uri="{FF2B5EF4-FFF2-40B4-BE49-F238E27FC236}">
                <a16:creationId xmlns:a16="http://schemas.microsoft.com/office/drawing/2014/main" id="{135319FC-916E-5EB1-19C3-5D923AB65C9E}"/>
              </a:ext>
            </a:extLst>
          </p:cNvPr>
          <p:cNvSpPr>
            <a:spLocks noGrp="1"/>
          </p:cNvSpPr>
          <p:nvPr>
            <p:ph type="title"/>
          </p:nvPr>
        </p:nvSpPr>
        <p:spPr/>
        <p:txBody>
          <a:bodyPr/>
          <a:lstStyle/>
          <a:p>
            <a:r>
              <a:rPr lang="en-US" dirty="0"/>
              <a:t>FLOW CHART</a:t>
            </a:r>
          </a:p>
        </p:txBody>
      </p:sp>
      <p:pic>
        <p:nvPicPr>
          <p:cNvPr id="6" name="Content Placeholder 4" descr="A picture containing screenshot, rectangle&#10;&#10;Description automatically generated">
            <a:extLst>
              <a:ext uri="{FF2B5EF4-FFF2-40B4-BE49-F238E27FC236}">
                <a16:creationId xmlns:a16="http://schemas.microsoft.com/office/drawing/2014/main" id="{D293E10E-57AA-0BE7-0E0B-46104FCBAB5C}"/>
              </a:ext>
            </a:extLst>
          </p:cNvPr>
          <p:cNvPicPr>
            <a:picLocks noChangeAspect="1"/>
          </p:cNvPicPr>
          <p:nvPr/>
        </p:nvPicPr>
        <p:blipFill rotWithShape="1">
          <a:blip r:embed="rId2"/>
          <a:srcRect t="16157"/>
          <a:stretch/>
        </p:blipFill>
        <p:spPr>
          <a:xfrm>
            <a:off x="6789794" y="3003454"/>
            <a:ext cx="3924640" cy="1054250"/>
          </a:xfrm>
          <a:prstGeom prst="rect">
            <a:avLst/>
          </a:prstGeom>
        </p:spPr>
      </p:pic>
      <p:pic>
        <p:nvPicPr>
          <p:cNvPr id="7" name="Content Placeholder 4" descr="A picture containing screenshot, rectangle&#10;&#10;Description automatically generated">
            <a:extLst>
              <a:ext uri="{FF2B5EF4-FFF2-40B4-BE49-F238E27FC236}">
                <a16:creationId xmlns:a16="http://schemas.microsoft.com/office/drawing/2014/main" id="{E7C92706-B55C-F344-E334-63E98137C945}"/>
              </a:ext>
            </a:extLst>
          </p:cNvPr>
          <p:cNvPicPr>
            <a:picLocks noChangeAspect="1"/>
          </p:cNvPicPr>
          <p:nvPr/>
        </p:nvPicPr>
        <p:blipFill rotWithShape="1">
          <a:blip r:embed="rId2"/>
          <a:srcRect t="16157"/>
          <a:stretch/>
        </p:blipFill>
        <p:spPr>
          <a:xfrm>
            <a:off x="6789794" y="761141"/>
            <a:ext cx="3924640" cy="105425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72A7AE3-C60D-23CB-1FCC-D866CF588B6F}"/>
                  </a:ext>
                </a:extLst>
              </p14:cNvPr>
              <p14:cNvContentPartPr/>
              <p14:nvPr/>
            </p14:nvContentPartPr>
            <p14:xfrm>
              <a:off x="8642160" y="2003023"/>
              <a:ext cx="360" cy="776160"/>
            </p14:xfrm>
          </p:contentPart>
        </mc:Choice>
        <mc:Fallback xmlns="">
          <p:pic>
            <p:nvPicPr>
              <p:cNvPr id="8" name="Ink 7">
                <a:extLst>
                  <a:ext uri="{FF2B5EF4-FFF2-40B4-BE49-F238E27FC236}">
                    <a16:creationId xmlns:a16="http://schemas.microsoft.com/office/drawing/2014/main" id="{772A7AE3-C60D-23CB-1FCC-D866CF588B6F}"/>
                  </a:ext>
                </a:extLst>
              </p:cNvPr>
              <p:cNvPicPr/>
              <p:nvPr/>
            </p:nvPicPr>
            <p:blipFill>
              <a:blip r:embed="rId4"/>
              <a:stretch>
                <a:fillRect/>
              </a:stretch>
            </p:blipFill>
            <p:spPr>
              <a:xfrm>
                <a:off x="8633520" y="1994023"/>
                <a:ext cx="1800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9AB30E7-98F4-E0D3-411F-BFE9AF2EB3D7}"/>
                  </a:ext>
                </a:extLst>
              </p14:cNvPr>
              <p14:cNvContentPartPr/>
              <p14:nvPr/>
            </p14:nvContentPartPr>
            <p14:xfrm>
              <a:off x="8642160" y="4268863"/>
              <a:ext cx="360" cy="850320"/>
            </p14:xfrm>
          </p:contentPart>
        </mc:Choice>
        <mc:Fallback xmlns="">
          <p:pic>
            <p:nvPicPr>
              <p:cNvPr id="9" name="Ink 8">
                <a:extLst>
                  <a:ext uri="{FF2B5EF4-FFF2-40B4-BE49-F238E27FC236}">
                    <a16:creationId xmlns:a16="http://schemas.microsoft.com/office/drawing/2014/main" id="{09AB30E7-98F4-E0D3-411F-BFE9AF2EB3D7}"/>
                  </a:ext>
                </a:extLst>
              </p:cNvPr>
              <p:cNvPicPr/>
              <p:nvPr/>
            </p:nvPicPr>
            <p:blipFill>
              <a:blip r:embed="rId6"/>
              <a:stretch>
                <a:fillRect/>
              </a:stretch>
            </p:blipFill>
            <p:spPr>
              <a:xfrm>
                <a:off x="8633520" y="4259863"/>
                <a:ext cx="18000" cy="86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27A9020-FE2D-733A-E48C-B7B698AFA028}"/>
                  </a:ext>
                </a:extLst>
              </p14:cNvPr>
              <p14:cNvContentPartPr/>
              <p14:nvPr/>
            </p14:nvContentPartPr>
            <p14:xfrm>
              <a:off x="8455320" y="4883383"/>
              <a:ext cx="165600" cy="197640"/>
            </p14:xfrm>
          </p:contentPart>
        </mc:Choice>
        <mc:Fallback xmlns="">
          <p:pic>
            <p:nvPicPr>
              <p:cNvPr id="10" name="Ink 9">
                <a:extLst>
                  <a:ext uri="{FF2B5EF4-FFF2-40B4-BE49-F238E27FC236}">
                    <a16:creationId xmlns:a16="http://schemas.microsoft.com/office/drawing/2014/main" id="{727A9020-FE2D-733A-E48C-B7B698AFA028}"/>
                  </a:ext>
                </a:extLst>
              </p:cNvPr>
              <p:cNvPicPr/>
              <p:nvPr/>
            </p:nvPicPr>
            <p:blipFill>
              <a:blip r:embed="rId8"/>
              <a:stretch>
                <a:fillRect/>
              </a:stretch>
            </p:blipFill>
            <p:spPr>
              <a:xfrm>
                <a:off x="8446680" y="4874743"/>
                <a:ext cx="1832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5C414C47-7A51-B380-E653-EE88CB6AB46D}"/>
                  </a:ext>
                </a:extLst>
              </p14:cNvPr>
              <p14:cNvContentPartPr/>
              <p14:nvPr/>
            </p14:nvContentPartPr>
            <p14:xfrm>
              <a:off x="8489160" y="2601703"/>
              <a:ext cx="176040" cy="209880"/>
            </p14:xfrm>
          </p:contentPart>
        </mc:Choice>
        <mc:Fallback xmlns="">
          <p:pic>
            <p:nvPicPr>
              <p:cNvPr id="11" name="Ink 10">
                <a:extLst>
                  <a:ext uri="{FF2B5EF4-FFF2-40B4-BE49-F238E27FC236}">
                    <a16:creationId xmlns:a16="http://schemas.microsoft.com/office/drawing/2014/main" id="{5C414C47-7A51-B380-E653-EE88CB6AB46D}"/>
                  </a:ext>
                </a:extLst>
              </p:cNvPr>
              <p:cNvPicPr/>
              <p:nvPr/>
            </p:nvPicPr>
            <p:blipFill>
              <a:blip r:embed="rId10"/>
              <a:stretch>
                <a:fillRect/>
              </a:stretch>
            </p:blipFill>
            <p:spPr>
              <a:xfrm>
                <a:off x="8480520" y="2593063"/>
                <a:ext cx="1936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ECC9F2E-5874-8EDB-BEA4-83BF270C4161}"/>
                  </a:ext>
                </a:extLst>
              </p14:cNvPr>
              <p14:cNvContentPartPr/>
              <p14:nvPr/>
            </p14:nvContentPartPr>
            <p14:xfrm>
              <a:off x="8656200" y="2541943"/>
              <a:ext cx="211680" cy="252360"/>
            </p14:xfrm>
          </p:contentPart>
        </mc:Choice>
        <mc:Fallback xmlns="">
          <p:pic>
            <p:nvPicPr>
              <p:cNvPr id="12" name="Ink 11">
                <a:extLst>
                  <a:ext uri="{FF2B5EF4-FFF2-40B4-BE49-F238E27FC236}">
                    <a16:creationId xmlns:a16="http://schemas.microsoft.com/office/drawing/2014/main" id="{EECC9F2E-5874-8EDB-BEA4-83BF270C4161}"/>
                  </a:ext>
                </a:extLst>
              </p:cNvPr>
              <p:cNvPicPr/>
              <p:nvPr/>
            </p:nvPicPr>
            <p:blipFill>
              <a:blip r:embed="rId12"/>
              <a:stretch>
                <a:fillRect/>
              </a:stretch>
            </p:blipFill>
            <p:spPr>
              <a:xfrm>
                <a:off x="8647200" y="2533303"/>
                <a:ext cx="2293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818B6FBA-2BB6-189E-FE59-5D97B99A0289}"/>
                  </a:ext>
                </a:extLst>
              </p14:cNvPr>
              <p14:cNvContentPartPr/>
              <p14:nvPr/>
            </p14:nvContentPartPr>
            <p14:xfrm>
              <a:off x="8651160" y="4928743"/>
              <a:ext cx="155160" cy="185040"/>
            </p14:xfrm>
          </p:contentPart>
        </mc:Choice>
        <mc:Fallback xmlns="">
          <p:pic>
            <p:nvPicPr>
              <p:cNvPr id="14" name="Ink 13">
                <a:extLst>
                  <a:ext uri="{FF2B5EF4-FFF2-40B4-BE49-F238E27FC236}">
                    <a16:creationId xmlns:a16="http://schemas.microsoft.com/office/drawing/2014/main" id="{818B6FBA-2BB6-189E-FE59-5D97B99A0289}"/>
                  </a:ext>
                </a:extLst>
              </p:cNvPr>
              <p:cNvPicPr/>
              <p:nvPr/>
            </p:nvPicPr>
            <p:blipFill>
              <a:blip r:embed="rId14"/>
              <a:stretch>
                <a:fillRect/>
              </a:stretch>
            </p:blipFill>
            <p:spPr>
              <a:xfrm>
                <a:off x="8642520" y="4919743"/>
                <a:ext cx="172800" cy="202680"/>
              </a:xfrm>
              <a:prstGeom prst="rect">
                <a:avLst/>
              </a:prstGeom>
            </p:spPr>
          </p:pic>
        </mc:Fallback>
      </mc:AlternateContent>
    </p:spTree>
    <p:extLst>
      <p:ext uri="{BB962C8B-B14F-4D97-AF65-F5344CB8AC3E}">
        <p14:creationId xmlns:p14="http://schemas.microsoft.com/office/powerpoint/2010/main" val="3761472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3095</TotalTime>
  <Words>1446</Words>
  <Application>Microsoft Macintosh PowerPoint</Application>
  <PresentationFormat>Widescreen</PresentationFormat>
  <Paragraphs>115</Paragraphs>
  <Slides>20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Bookman Old Style</vt:lpstr>
      <vt:lpstr>Calibri</vt:lpstr>
      <vt:lpstr>Calibri Light</vt:lpstr>
      <vt:lpstr>Rockwell</vt:lpstr>
      <vt:lpstr>Wingdings</vt:lpstr>
      <vt:lpstr>Office Theme</vt:lpstr>
      <vt:lpstr>1_Office Theme</vt:lpstr>
      <vt:lpstr>ECE 6245   MICRO &amp; NANO FABRICATION FINAL PROJECT PRESENTATION</vt:lpstr>
      <vt:lpstr>ABSTRACT</vt:lpstr>
      <vt:lpstr>BACKGROUND INFORMATION</vt:lpstr>
      <vt:lpstr>OBJECTIVE</vt:lpstr>
      <vt:lpstr>APPLICATIONS</vt:lpstr>
      <vt:lpstr>FABRICATION PROCESS PLAN</vt:lpstr>
      <vt:lpstr>FABRICATION PROCESS PLAN</vt:lpstr>
      <vt:lpstr>Illustration of the measurement setup for measuring focal points</vt:lpstr>
      <vt:lpstr>FLOW CHART</vt:lpstr>
      <vt:lpstr>GEN 1</vt:lpstr>
      <vt:lpstr>LEARNING GEN1</vt:lpstr>
      <vt:lpstr>GEN 2</vt:lpstr>
      <vt:lpstr>LEARNING GEN2</vt:lpstr>
      <vt:lpstr>GEN 3</vt:lpstr>
      <vt:lpstr>LEARNING GEN3</vt:lpstr>
      <vt:lpstr>RESULTS/COMPARISON</vt:lpstr>
      <vt:lpstr>CHALLENGES</vt:lpstr>
      <vt:lpstr>DISCUSSION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Katta, Yeshwanth Reddy</cp:lastModifiedBy>
  <cp:revision>32</cp:revision>
  <dcterms:created xsi:type="dcterms:W3CDTF">2020-03-10T16:22:03Z</dcterms:created>
  <dcterms:modified xsi:type="dcterms:W3CDTF">2023-05-10T14:39:34Z</dcterms:modified>
</cp:coreProperties>
</file>